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31" r:id="rId1"/>
  </p:sldMasterIdLst>
  <p:notesMasterIdLst>
    <p:notesMasterId r:id="rId23"/>
  </p:notesMasterIdLst>
  <p:handoutMasterIdLst>
    <p:handoutMasterId r:id="rId24"/>
  </p:handoutMasterIdLst>
  <p:sldIdLst>
    <p:sldId id="256" r:id="rId2"/>
    <p:sldId id="281" r:id="rId3"/>
    <p:sldId id="261" r:id="rId4"/>
    <p:sldId id="285" r:id="rId5"/>
    <p:sldId id="286" r:id="rId6"/>
    <p:sldId id="282" r:id="rId7"/>
    <p:sldId id="287" r:id="rId8"/>
    <p:sldId id="270" r:id="rId9"/>
    <p:sldId id="288" r:id="rId10"/>
    <p:sldId id="302" r:id="rId11"/>
    <p:sldId id="298" r:id="rId12"/>
    <p:sldId id="308" r:id="rId13"/>
    <p:sldId id="309" r:id="rId14"/>
    <p:sldId id="310" r:id="rId15"/>
    <p:sldId id="311" r:id="rId16"/>
    <p:sldId id="305" r:id="rId17"/>
    <p:sldId id="312" r:id="rId18"/>
    <p:sldId id="313" r:id="rId19"/>
    <p:sldId id="314" r:id="rId20"/>
    <p:sldId id="265" r:id="rId21"/>
    <p:sldId id="26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 Glavev" initials="VG" lastIdx="1" clrIdx="0">
    <p:extLst/>
  </p:cmAuthor>
  <p:cmAuthor id="2" name="Daniel Petrov" initials="DP" lastIdx="1" clrIdx="1">
    <p:extLst>
      <p:ext uri="{19B8F6BF-5375-455C-9EA6-DF929625EA0E}">
        <p15:presenceInfo xmlns:p15="http://schemas.microsoft.com/office/powerpoint/2012/main" userId="Daniel Petrov"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AC84"/>
    <a:srgbClr val="31CF9A"/>
    <a:srgbClr val="576574"/>
    <a:srgbClr val="8395A7"/>
    <a:srgbClr val="F368E0"/>
    <a:srgbClr val="01A3A4"/>
    <a:srgbClr val="5F27CD"/>
    <a:srgbClr val="0ABDE3"/>
    <a:srgbClr val="EE5253"/>
    <a:srgbClr val="341F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06" autoAdjust="0"/>
    <p:restoredTop sz="64082" autoAdjust="0"/>
  </p:normalViewPr>
  <p:slideViewPr>
    <p:cSldViewPr snapToGrid="0">
      <p:cViewPr varScale="1">
        <p:scale>
          <a:sx n="74" d="100"/>
          <a:sy n="74" d="100"/>
        </p:scale>
        <p:origin x="2472" y="54"/>
      </p:cViewPr>
      <p:guideLst>
        <p:guide orient="horz" pos="2160"/>
        <p:guide pos="2880"/>
      </p:guideLst>
    </p:cSldViewPr>
  </p:slideViewPr>
  <p:notesTextViewPr>
    <p:cViewPr>
      <p:scale>
        <a:sx n="3" d="2"/>
        <a:sy n="3" d="2"/>
      </p:scale>
      <p:origin x="0" y="0"/>
    </p:cViewPr>
  </p:notesText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B74794-1D27-487E-9206-533702ED7BA1}" type="datetimeFigureOut">
              <a:rPr lang="bg-BG" smtClean="0"/>
              <a:pPr/>
              <a:t>4.3.2020</a:t>
            </a:fld>
            <a:endParaRPr lang="bg-BG"/>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65F495-371D-44B3-9BF9-8B261CE17D1A}" type="slidenum">
              <a:rPr lang="bg-BG" smtClean="0"/>
              <a:pPr/>
              <a:t>‹#›</a:t>
            </a:fld>
            <a:endParaRPr lang="bg-BG"/>
          </a:p>
        </p:txBody>
      </p:sp>
    </p:spTree>
    <p:extLst>
      <p:ext uri="{BB962C8B-B14F-4D97-AF65-F5344CB8AC3E}">
        <p14:creationId xmlns:p14="http://schemas.microsoft.com/office/powerpoint/2010/main" val="191400673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A77D5-9154-480C-9DFE-9646A30F11B5}" type="datetimeFigureOut">
              <a:rPr lang="bg-BG" smtClean="0"/>
              <a:pPr/>
              <a:t>4.3.2020</a:t>
            </a:fld>
            <a:endParaRPr lang="bg-BG"/>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9EF637-FD35-49BE-AC4A-CD8464DA07FD}" type="slidenum">
              <a:rPr lang="bg-BG" smtClean="0"/>
              <a:pPr/>
              <a:t>‹#›</a:t>
            </a:fld>
            <a:endParaRPr lang="bg-BG"/>
          </a:p>
        </p:txBody>
      </p:sp>
    </p:spTree>
    <p:extLst>
      <p:ext uri="{BB962C8B-B14F-4D97-AF65-F5344CB8AC3E}">
        <p14:creationId xmlns:p14="http://schemas.microsoft.com/office/powerpoint/2010/main" val="1124575187"/>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t>Добър ден! Казвам се Александър</a:t>
            </a:r>
            <a:r>
              <a:rPr lang="bg-BG" baseline="0" dirty="0" smtClean="0"/>
              <a:t> Петков и за мен е удоволствие да представя пред вас технологичните решения за интелигентна администрация на Софтуерна група АКСТЪР за 2020-та година.</a:t>
            </a:r>
            <a:endParaRPr lang="bg-BG" dirty="0" smtClean="0"/>
          </a:p>
          <a:p>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31821084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Столична община е най-голямата община в България. Едно</a:t>
            </a:r>
            <a:r>
              <a:rPr lang="bg-BG" baseline="0" dirty="0" smtClean="0"/>
              <a:t> от предизвикателствата при разработката на софтуер е той да работи бързо и ефективно при големи обеми от данни, затова нека да погледнем статистиките за Столична община. В СО с АКСТЪР ОФИС работят малко повече от 1300 потребители, …</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2914499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Обменът на документи между отделните поделения на СО е много важен елемент за</a:t>
            </a:r>
            <a:r>
              <a:rPr lang="bg-BG" baseline="0" dirty="0" smtClean="0"/>
              <a:t> ускоряване на работата и намаляване на паразитните и безсмислени разходи. Като основно транспортно средство се използва протокола по чл. 18 от </a:t>
            </a:r>
            <a:r>
              <a:rPr lang="bg-BG" baseline="0" noProof="0" dirty="0" smtClean="0"/>
              <a:t>НАРЕДБА ЗА ОБЩИТЕ ИЗИСКВАНИЯ КЪМ ИНФОРМАЦИОННИТЕ СИСТЕМИ, РЕГИСТРИТЕ И ЕЛЕКТРОННИТЕ АДМИНИСТРАТИВНИ УСЛУГИ</a:t>
            </a:r>
            <a:r>
              <a:rPr lang="ru-RU" baseline="0" dirty="0" smtClean="0"/>
              <a:t>, </a:t>
            </a:r>
            <a:r>
              <a:rPr lang="bg-BG" baseline="0" noProof="0" dirty="0" smtClean="0"/>
              <a:t>известен като СЕОС. Столична община, нейните 24 районни администрации, Столичен инспекторат, общинските предприятия и над 1000 други администрации обменят документи по този протокол. За съжаление той е ограничен до вписаните в административния регистър администрации. Извън този списък остават детски градини, редица общински структури, включително общинските съвети. По тази причина ние разработихме разширение на системата, позволяващо обмен на документи между доверени поделения, което наричаме АКСТЪР СЕОС. *</a:t>
            </a:r>
            <a:r>
              <a:rPr lang="en-US" baseline="0" noProof="0" dirty="0" smtClean="0"/>
              <a:t>SPACE*. </a:t>
            </a:r>
            <a:r>
              <a:rPr lang="bg-BG" baseline="0" noProof="0" dirty="0" smtClean="0"/>
              <a:t>Всъщност АКСТЪР КОМУНИКАТОР позволява и тези структури да участват в електронния обмен на документи.</a:t>
            </a:r>
            <a:endParaRPr lang="bg-BG" noProof="0"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3455767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Разбира се, не всяка интеграция се</a:t>
            </a:r>
            <a:r>
              <a:rPr lang="bg-BG" baseline="0" dirty="0" smtClean="0"/>
              <a:t> свежда до обмен на документи, каквото предлага СЕОС. В Столична община работят десетки софтуерни продукти и то на различни производители. Много често, особено когато продуктът се разработва по европейски проект и има достатъчно финансиране, разработчиците се изкушават да предложат затворена система, в която да направят модули за всеки вид дейност в общината, вместо да правят интеграции с вече съществуващите модули за тези дейности. Това е обяснимо – интеграцията изисква по-добро планиране и управление на проекта, взаимодействие с други производители, ресурсно обезпечаване и на тяхната работа. Това обаче не е в интерес на общината, за която липсата на интеграции неизбежно би довело до затрудняване и усложняване на вътрешните процеси, а и защо общината би искала скалъпен набързо модул за нещо, за което има система градена с години. Общото между всички такива проекти е, че в крайна сметка те не работят, или по-точно, не се използват. Столична община показва добър пример в тази насока, като не допуска да се правят системи без задължителните интеграции с останалите продукти в нейната хетерогенна екосистема. Нека разгледаме някои от тях. Столичният общински съвет използва АКСТЪР ОФИС и интеграцията с централния АКСТЪР ОФИС може да се случи през разширения вариант на СЕОС с помощта на АКСТЪР КОМУНИКАТОР. Но за интеграцията с други системи на Столична община са необходими специализирани интерфейси за интеграция, които не са стандартизирани на национално ниво. АКСТЪР ОФИС в Столична община е интегриран по специализиран програмен интерфейс със системите за социални дейности и за транспорт, с контактния център на общината, така че заявените сигнали да се обработват по стандартен начин и отговорите да достигат автоматизирано до подателите, по подобен начин се обработват и услугите по проекта за 50-те е-услуги за Столична община и Комуникационния портал на Столичния инспекторат. По специализиран начин се интегрират и електронните административни услуги за изборите от портала за електронни услуги на АКСТЪР, порталът за кандидатстване по програма „Култура“, където електронното кандидатстване замести изцяло възможността за кандидатстване „на хартия“, деловодната справка, която позволява заявителят на услуга да проследи изпълнението ѝ, както и универсалната услуга на СО.</a:t>
            </a:r>
            <a:endParaRPr lang="en-US"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3415827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Като</a:t>
            </a:r>
            <a:r>
              <a:rPr lang="bg-BG" baseline="0" dirty="0" smtClean="0"/>
              <a:t> обобщение, ето така изглеждат връзките и интеграциите на една от системите на Столична община с част от работещите в общината продукти към 2020-та година. С повишаване на нивото на дигитализация на града можем да очакваме, че ще се създават нови системи и ще се добавят още интеграции в бъдеще. Да вземем за пример Столичния инспекторат.</a:t>
            </a:r>
            <a:endParaRPr lang="en-US"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908813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Една от системите АКСТЪР, които</a:t>
            </a:r>
            <a:r>
              <a:rPr lang="bg-BG" baseline="0" dirty="0" smtClean="0"/>
              <a:t> работят там, е </a:t>
            </a:r>
            <a:r>
              <a:rPr lang="en-US" baseline="0" dirty="0" smtClean="0"/>
              <a:t>GPS</a:t>
            </a:r>
            <a:r>
              <a:rPr lang="bg-BG" baseline="0" dirty="0" smtClean="0"/>
              <a:t> системата за управление на дейностите по чистотата. В София, дейностите по чистотата се възлагат на външни изпълнители. Съгласно техните договори, техниката за почистване се оборудва с датчици за местоположение и за използване на специализираното оборудване като </a:t>
            </a:r>
            <a:r>
              <a:rPr lang="bg-BG" baseline="0" dirty="0" err="1" smtClean="0"/>
              <a:t>шутери</a:t>
            </a:r>
            <a:r>
              <a:rPr lang="bg-BG" baseline="0" dirty="0" smtClean="0"/>
              <a:t>, гребла, </a:t>
            </a:r>
            <a:r>
              <a:rPr lang="bg-BG" baseline="0" dirty="0" err="1" smtClean="0"/>
              <a:t>разпръсквачи</a:t>
            </a:r>
            <a:r>
              <a:rPr lang="bg-BG" baseline="0" dirty="0" smtClean="0"/>
              <a:t>, четки и други, като всички камиони изпращат тази информация на всеки няколко секунди по специализиран протокол до разработен за целта софтуер в СИ, който наричаме комуникационен сървър. Там данните се записват и верифицират. Като краен резултат от работата на системата, тази информация трябва да се преобразува до справки за извършените дейности по чистотата в оперативния център на Инспектората, които са достъпни и за избрани от кмета служители на Столична община. За да се случи това, в СИ с помощта на АКСТЪР ГИС се изгражда цифров модел на чистотата с информация за улични отсечки и техните характеристики, трасета, местоположение на контейнери за смет и други. Цифровият модел, комбиниран с алгоритми за пространствени анализи, работещи на ГИС сървъра, позволяват през Уеб системата служителите да получат тези справки в удобен вид. Бъдеща посока за развитие на тази система е да се предложи и публичен достъп на гражданите до част от тези данни, за да могат сами да се информират за усилията на Столична община по отношение на дейностите по чистотата, особено преди да подадат сигнал и за да подадат по-точен сигнал, където има проблем.</a:t>
            </a:r>
            <a:endParaRPr lang="en-US"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3746552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t>Един от другите интересни проекти е този за детските градини в София. Проектът е характерен с това, че с минимално финансиране е решена</a:t>
            </a:r>
            <a:r>
              <a:rPr lang="bg-BG" baseline="0" dirty="0" smtClean="0"/>
              <a:t> една болезнена дейност, свързана с регистрацията на децата в момента на постъпване в детско заведение. Става дума за вътрешни услуги по издаване на справки от районите за нуждите на детските заведения. Предложеният продукт не само решава поставената задача, но позволява детските заведения да реализират собствени деловодни системи, свързани с районите и централната община по стандарта АКСТЪР-СЕОС. Очевидно е, че по подобна технология могат да се свържат и други структури – например училища, социални домове и др. Тук интересният продукт е АКСТЪР МУЛТИОФИС – възможността множество малки администрации да работят върху обща инсталация на АКСТЪР ОФИС през уеб интерфейс. Отделните администрации продължават да работят независимо една от друга, но не се налага да отделят ресурси за сървъри, бази данни, архиви – всичко това се случва централизирано.</a:t>
            </a:r>
            <a:endParaRPr lang="bg-BG" dirty="0" smtClean="0"/>
          </a:p>
          <a:p>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1290476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В</a:t>
            </a:r>
            <a:r>
              <a:rPr lang="bg-BG" baseline="0" dirty="0" smtClean="0"/>
              <a:t> началото на това представяне споменахме, че обучението е ключов фактор за постигането на целта „интелигентен град“. Неизбежното текучество на кадри, смените на ръководни постове и постоянното разширяване на възможностите на системите изисква периодично служителите и ръководителите да преминават през обучение за подобряване на уменията им за работа със системите. Опитът показва, че служителите трябва да бъдат обучавани поне 2 дни в годината, а ръководителите – 3 дни в годината, тъй като използват повече от функциите на системите. Добра практика е тези обучения да бъдат планирани предварително – да бъдат избрани подходящи работни дни, отдалечени от официални празници, които да бъдат посветени на обучението, и това да се случва регулярно, всяка година.</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3769059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За</a:t>
            </a:r>
            <a:r>
              <a:rPr lang="bg-BG" baseline="0" dirty="0" smtClean="0"/>
              <a:t> финал нека да разгледаме някои възможности за подобрение в организацията в общината. Една от тях е да не принуждаваме гражданите да заявяват услуги по местожителство – администрациите са свързани по електронен път, защо да не може всяка услуга да бъде заявена в най-удобния за заявителя район – например до местоработата му.</a:t>
            </a:r>
          </a:p>
          <a:p>
            <a:r>
              <a:rPr lang="bg-BG" baseline="0" dirty="0" smtClean="0"/>
              <a:t>Въпреки изявеното намерение на централно ниво, все още много от услугите изискват документи, които могат да бъдат получени по служебен път – документи за собственост, удостоверения от други институции, справки за липса на задължения. Технологично решенията са ясни – данните могат да се взимат от </a:t>
            </a:r>
            <a:r>
              <a:rPr lang="en-US" baseline="0" dirty="0" err="1" smtClean="0"/>
              <a:t>RegIX</a:t>
            </a:r>
            <a:r>
              <a:rPr lang="bg-BG" baseline="0" dirty="0" smtClean="0"/>
              <a:t> или чрез някой от другите програмни интерфейси, или да се поискат като вътрешна услуга през СЕОС. Проблемът е организационен – да се осигури много по-широк достъп до </a:t>
            </a:r>
            <a:r>
              <a:rPr lang="en-US" baseline="0" dirty="0" err="1" smtClean="0"/>
              <a:t>RegIX</a:t>
            </a:r>
            <a:r>
              <a:rPr lang="bg-BG" baseline="0" dirty="0" smtClean="0"/>
              <a:t>, да се променят вътрешните правила, да се извадят услугите между администрациите от „сивата зона“, където услугите между различни администрации се основават на „добрата воля“.</a:t>
            </a:r>
          </a:p>
          <a:p>
            <a:r>
              <a:rPr lang="bg-BG" baseline="0" dirty="0" smtClean="0"/>
              <a:t>Не на последно място, много от нормативно заложените регистри все още не се управляват от специализиран софтуер. Този софтуер трябва да бъде системно разработван и внедряван до постигане на пълна дигитализация.</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3557936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Компютърните науки казват, че софтуерните</a:t>
            </a:r>
            <a:r>
              <a:rPr lang="bg-BG" baseline="0" dirty="0" smtClean="0"/>
              <a:t> системи могат да бъдат разделени на два основни вида – транзакционни и аналитични. Регистрите от предишния слайд спадат към </a:t>
            </a:r>
            <a:r>
              <a:rPr lang="bg-BG" b="1" baseline="0" dirty="0" smtClean="0"/>
              <a:t>транзакционните</a:t>
            </a:r>
            <a:r>
              <a:rPr lang="bg-BG" baseline="0" dirty="0" smtClean="0"/>
              <a:t> системи – те съдържат информация за отделните действия и събития, свързани с регистъра, като предоставят различни справки и доклади върху тези данни. Основни ползватели на тези системи са служителите, които пряко оперират с този регистър. </a:t>
            </a:r>
            <a:r>
              <a:rPr lang="bg-BG" b="1" baseline="0" dirty="0" smtClean="0"/>
              <a:t>Аналитичните</a:t>
            </a:r>
            <a:r>
              <a:rPr lang="bg-BG" baseline="0" dirty="0" smtClean="0"/>
              <a:t> системи са друг клас системи, насочени към ръководството и особено към най-високите нива в йерархията. Това са системи, които предоставят обобщени и задълбочени справки и анализи, комбинирайки информация от други системи. Целта на тези системи е да улеснят взимането на управленски решения на високо ниво, да се обхване общата картина и да се правят различни сечения и комбинации на данните от транзакционните системи. Ние смятаме, че такъв софтуер би бил изключително полезен на администрациите с много поделения, служители и структури и предлагаме такива решения за големите администрации като Столична община.</a:t>
            </a:r>
          </a:p>
          <a:p>
            <a:r>
              <a:rPr lang="bg-BG" dirty="0" smtClean="0"/>
              <a:t>Друга задача,</a:t>
            </a:r>
            <a:r>
              <a:rPr lang="bg-BG" baseline="0" dirty="0" smtClean="0"/>
              <a:t> която трябва да бъде решена на общинско и национално ниво, е </a:t>
            </a:r>
            <a:r>
              <a:rPr lang="bg-BG" b="1" baseline="0" dirty="0" smtClean="0"/>
              <a:t>унифицирането на санкционната дейност</a:t>
            </a:r>
            <a:r>
              <a:rPr lang="bg-BG" baseline="0" dirty="0" smtClean="0"/>
              <a:t>. В момента данните се събират на ниво Столичен инспекторат и районна администрация, но би било полезно за администрацията да може от всяка точка да се провери какви актове и наказателни постановления са влезли в сила за всяко лице. Обобщаването на тези данни също е една от отворените задачи, за които ние можем да предложим решения.</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136944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3013756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t>За тези,</a:t>
            </a:r>
            <a:r>
              <a:rPr lang="bg-BG" baseline="0" dirty="0" smtClean="0"/>
              <a:t> които не ни познават: софтуерна група АКСТЪР е звено към НИС на ТУ-София. Основната дейност на СГ е разработката на софтуерни продукти, подпомагащи работата на служителите в администрациите. В групата развиваме иновативни технологии и продукти за електронно управление и имаме повече от 30 години опит в разработката на софтуер със съвременни </a:t>
            </a:r>
            <a:r>
              <a:rPr lang="bg-BG" baseline="0" smtClean="0"/>
              <a:t>ИТ средства, а продуктите ни са внедрени в повече от 200 администрации.</a:t>
            </a:r>
            <a:endParaRPr lang="bg-BG" dirty="0" smtClean="0"/>
          </a:p>
          <a:p>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24177102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t>Благодаря ви</a:t>
            </a:r>
            <a:r>
              <a:rPr lang="bg-BG" baseline="0" dirty="0" smtClean="0"/>
              <a:t> за вниманието!</a:t>
            </a:r>
            <a:endParaRPr lang="bg-BG" dirty="0" smtClean="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17398267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bg-BG" dirty="0"/>
          </a:p>
        </p:txBody>
      </p:sp>
      <p:sp>
        <p:nvSpPr>
          <p:cNvPr id="4" name="Slide Number Placeholder 3"/>
          <p:cNvSpPr>
            <a:spLocks noGrp="1"/>
          </p:cNvSpPr>
          <p:nvPr>
            <p:ph type="sldNum" sz="quarter" idx="10"/>
          </p:nvPr>
        </p:nvSpPr>
        <p:spPr/>
        <p:txBody>
          <a:bodyPr/>
          <a:lstStyle/>
          <a:p>
            <a:fld id="{922FA335-956C-4A75-8210-7B786F6AB07C}" type="slidenum">
              <a:rPr lang="bg-BG" smtClean="0"/>
              <a:pPr/>
              <a:t>21</a:t>
            </a:fld>
            <a:endParaRPr lang="bg-BG"/>
          </a:p>
        </p:txBody>
      </p:sp>
    </p:spTree>
    <p:extLst>
      <p:ext uri="{BB962C8B-B14F-4D97-AF65-F5344CB8AC3E}">
        <p14:creationId xmlns:p14="http://schemas.microsoft.com/office/powerpoint/2010/main" val="3755590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t>Продуктите, които предлагаме, са около 30 на брой в</a:t>
            </a:r>
            <a:r>
              <a:rPr lang="bg-BG" baseline="0" dirty="0" smtClean="0"/>
              <a:t> няколко групи. Продуктите от групата </a:t>
            </a:r>
            <a:r>
              <a:rPr lang="bg-BG" b="1" baseline="0" dirty="0" smtClean="0"/>
              <a:t>бек офис </a:t>
            </a:r>
            <a:r>
              <a:rPr lang="bg-BG" baseline="0" dirty="0" smtClean="0"/>
              <a:t>включват софтуер за управление на общинските </a:t>
            </a:r>
            <a:r>
              <a:rPr lang="bg-BG" b="1" baseline="0" dirty="0" smtClean="0"/>
              <a:t>имоти</a:t>
            </a:r>
            <a:r>
              <a:rPr lang="bg-BG" baseline="0" dirty="0" smtClean="0"/>
              <a:t>, договори за </a:t>
            </a:r>
            <a:r>
              <a:rPr lang="bg-BG" b="1" baseline="0" dirty="0" smtClean="0"/>
              <a:t>наем</a:t>
            </a:r>
            <a:r>
              <a:rPr lang="bg-BG" baseline="0" dirty="0" smtClean="0"/>
              <a:t>, </a:t>
            </a:r>
            <a:r>
              <a:rPr lang="bg-BG" b="1" baseline="0" dirty="0" smtClean="0"/>
              <a:t>МДТ</a:t>
            </a:r>
            <a:r>
              <a:rPr lang="bg-BG" baseline="0" dirty="0" smtClean="0"/>
              <a:t>, управление на </a:t>
            </a:r>
            <a:r>
              <a:rPr lang="bg-BG" b="1" baseline="0" dirty="0" smtClean="0"/>
              <a:t>договори</a:t>
            </a:r>
            <a:r>
              <a:rPr lang="bg-BG" baseline="0" dirty="0" smtClean="0"/>
              <a:t> за обществени поръчки и др. В групата </a:t>
            </a:r>
            <a:r>
              <a:rPr lang="bg-BG" b="1" baseline="0" dirty="0" smtClean="0"/>
              <a:t>ГИС</a:t>
            </a:r>
            <a:r>
              <a:rPr lang="bg-BG" baseline="0" dirty="0" smtClean="0"/>
              <a:t> са разработената от групата географска информационна система и специализираните ѝ разширения: </a:t>
            </a:r>
            <a:r>
              <a:rPr lang="bg-BG" b="1" baseline="0" dirty="0" smtClean="0"/>
              <a:t>КАДАСТЪР</a:t>
            </a:r>
            <a:r>
              <a:rPr lang="bg-BG" baseline="0" dirty="0" smtClean="0"/>
              <a:t> за нуждите на ТСУ, </a:t>
            </a:r>
            <a:r>
              <a:rPr lang="bg-BG" b="1" baseline="0" dirty="0" smtClean="0"/>
              <a:t>АКСТЪР-19</a:t>
            </a:r>
            <a:r>
              <a:rPr lang="bg-BG" baseline="0" dirty="0" smtClean="0"/>
              <a:t> за управление на земеделските имоти и </a:t>
            </a:r>
            <a:r>
              <a:rPr lang="bg-BG" b="1" baseline="0" dirty="0" smtClean="0"/>
              <a:t>Общ устройствен план </a:t>
            </a:r>
            <a:r>
              <a:rPr lang="bg-BG" baseline="0" dirty="0" smtClean="0"/>
              <a:t>за визуализация, публикуване в Интернет и справки по общия устройствен план. Основният представител на групата фронт офис е </a:t>
            </a:r>
            <a:r>
              <a:rPr lang="bg-BG" b="1" baseline="0" dirty="0" smtClean="0"/>
              <a:t>ОФИС</a:t>
            </a:r>
            <a:r>
              <a:rPr lang="bg-BG" baseline="0" dirty="0" smtClean="0"/>
              <a:t> – система за документооборот, управление на административните процеси и комплексни административни услуги. Към тази група спада и софтуерът за управление на </a:t>
            </a:r>
            <a:r>
              <a:rPr lang="bg-BG" b="1" baseline="0" dirty="0" smtClean="0"/>
              <a:t>електронни подписи</a:t>
            </a:r>
            <a:r>
              <a:rPr lang="bg-BG" baseline="0" dirty="0" smtClean="0"/>
              <a:t>. Групата </a:t>
            </a:r>
            <a:r>
              <a:rPr lang="bg-BG" b="1" baseline="0" dirty="0" smtClean="0"/>
              <a:t>администриране</a:t>
            </a:r>
            <a:r>
              <a:rPr lang="bg-BG" baseline="0" dirty="0" smtClean="0"/>
              <a:t> включва софтуер за дистанционна диагностика на сървърите в администрацията и услугата за архивиране на данни </a:t>
            </a:r>
            <a:r>
              <a:rPr lang="en-US" baseline="0" dirty="0" smtClean="0"/>
              <a:t>CLOUD BACKUP. </a:t>
            </a:r>
            <a:r>
              <a:rPr lang="bg-BG" baseline="0" dirty="0" smtClean="0"/>
              <a:t>От </a:t>
            </a:r>
            <a:r>
              <a:rPr lang="en-US" b="1" baseline="0" dirty="0" smtClean="0"/>
              <a:t>Web</a:t>
            </a:r>
            <a:r>
              <a:rPr lang="bg-BG" baseline="0" dirty="0" smtClean="0"/>
              <a:t> решенията, които предлагаме, ще обърнем внимание на </a:t>
            </a:r>
            <a:r>
              <a:rPr lang="bg-BG" b="1" baseline="0" dirty="0" smtClean="0"/>
              <a:t>Уеб Регистрите</a:t>
            </a:r>
            <a:r>
              <a:rPr lang="bg-BG" baseline="0" dirty="0" smtClean="0"/>
              <a:t>, които позволяват автоматизирано публикуване на данните от останалите системи на портала на общината, </a:t>
            </a:r>
            <a:r>
              <a:rPr lang="en-US" b="1" baseline="0" dirty="0" smtClean="0"/>
              <a:t>web </a:t>
            </a:r>
            <a:r>
              <a:rPr lang="bg-BG" b="1" baseline="0" dirty="0" smtClean="0"/>
              <a:t>портал</a:t>
            </a:r>
            <a:r>
              <a:rPr lang="bg-BG" baseline="0" dirty="0" smtClean="0"/>
              <a:t>, който представлява </a:t>
            </a:r>
            <a:r>
              <a:rPr lang="bg-BG" baseline="0" dirty="0" smtClean="0"/>
              <a:t>класическа </a:t>
            </a:r>
            <a:r>
              <a:rPr lang="bg-BG" baseline="0" dirty="0" smtClean="0"/>
              <a:t>система за управление на съдържанието, отговаряща на нормативните изисквания за държавната администрация, </a:t>
            </a:r>
            <a:r>
              <a:rPr lang="bg-BG" b="1" baseline="0" dirty="0" smtClean="0"/>
              <a:t>деловодна справка </a:t>
            </a:r>
            <a:r>
              <a:rPr lang="bg-BG" baseline="0" dirty="0" smtClean="0"/>
              <a:t>за проверка на движението на документи от гражданите и </a:t>
            </a:r>
            <a:r>
              <a:rPr lang="bg-BG" b="1" baseline="0" dirty="0" smtClean="0"/>
              <a:t>Комуникатор</a:t>
            </a:r>
            <a:r>
              <a:rPr lang="bg-BG" baseline="0" dirty="0" smtClean="0"/>
              <a:t>, който поддържа инфраструктурата за обмен на документи между различни администрации и подпомага извършването на комплексни административни услуги.</a:t>
            </a:r>
            <a:endParaRPr lang="en-US" dirty="0" smtClean="0"/>
          </a:p>
          <a:p>
            <a:endParaRPr lang="en-US"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1600690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Какъв е нашият модел за интелигентен</a:t>
            </a:r>
            <a:r>
              <a:rPr lang="bg-BG" baseline="0" dirty="0" smtClean="0"/>
              <a:t> град? Необходими са три неща: интелигентни граждани, интелигентна администрация и интелигентна среда. Интелигентни граждани не означава, че трябва да правят </a:t>
            </a:r>
            <a:r>
              <a:rPr lang="en-US" baseline="0" dirty="0" smtClean="0"/>
              <a:t>IQ</a:t>
            </a:r>
            <a:r>
              <a:rPr lang="bg-BG" baseline="0" dirty="0" smtClean="0"/>
              <a:t> тестове с високи резултати; това са граждани, които активно желаят да се възползват от предоставените им възможности в града. Интелигентната администрация е тази администрация, която предлага съвременни интелигентни решения. А интелигентна среда са всички тези системи и инструменти, които позволяват това да се случи. Два са отключващите </a:t>
            </a:r>
            <a:r>
              <a:rPr lang="bg-BG" baseline="0" dirty="0" smtClean="0"/>
              <a:t>фактора, </a:t>
            </a:r>
            <a:r>
              <a:rPr lang="bg-BG" baseline="0" dirty="0" smtClean="0"/>
              <a:t>които са необходими за интелигентния град – </a:t>
            </a:r>
            <a:r>
              <a:rPr lang="bg-BG" b="1" baseline="0" dirty="0" smtClean="0"/>
              <a:t>обучение</a:t>
            </a:r>
            <a:r>
              <a:rPr lang="bg-BG" baseline="0" dirty="0" smtClean="0"/>
              <a:t> и наличие на </a:t>
            </a:r>
            <a:r>
              <a:rPr lang="bg-BG" b="1" baseline="0" dirty="0" smtClean="0"/>
              <a:t>програмни инструменти</a:t>
            </a:r>
            <a:r>
              <a:rPr lang="bg-BG" baseline="0" dirty="0" smtClean="0"/>
              <a:t>, които структурират, координират и улесняват задачите както за гражданите, така и за администрацията.</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588210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Фокусът ни</a:t>
            </a:r>
            <a:r>
              <a:rPr lang="bg-BG" baseline="0" dirty="0" smtClean="0"/>
              <a:t> сега е интелигентната администрация, която се нуждае от инструменти за работа – това са програмни продукти, които управляват и улесняват процесите в администрацията – и от обучение за работа с тях, за да ги използва по ефективен и правилен начин.</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4150347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Ние в АКСТЪР</a:t>
            </a:r>
            <a:r>
              <a:rPr lang="bg-BG" baseline="0" dirty="0" smtClean="0"/>
              <a:t> сме разработчици на мощен комплект от библиотеки и инструменти, използващи съвременните и наложили се технологии, чрез които през годините създадохме платформата с продуктите АКСТЪР. Гордеем се с това, че успяваме да комбинираме зрели, сериозни продукти с млад и амбициозен екип, в който участват както утвърдени специалисти и преподаватели в ТУ, така и отличните студенти от най-желаните специалности в страната. Платформата АКСТЪР непрекъснато се подобрява с усъвършенстване на старите продукти и добавяне на нови, съобразно нуждите на българската администрация.</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1891808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Нека да погледнем основните продукти от платформата</a:t>
            </a:r>
            <a:r>
              <a:rPr lang="bg-BG" baseline="0" dirty="0" smtClean="0"/>
              <a:t> АКСТЪР</a:t>
            </a:r>
            <a:r>
              <a:rPr lang="bg-BG" dirty="0" smtClean="0"/>
              <a:t>, с които работят районите на Столична община.</a:t>
            </a:r>
            <a:r>
              <a:rPr lang="bg-BG" baseline="0" dirty="0" smtClean="0"/>
              <a:t> За документооборот районите използват системата АКСТЪР ОФИС, АКСТЪР НАЕМИ поддържа договорите за отдаване под наем на общински имоти, касовата дейност се управлява с АКСТЪР КАСА, различните разрешителни режими – с АКСТЪР ТЪРГОВИЯ, изнесени архиви се правят с помощта на АКСТЪР </a:t>
            </a:r>
            <a:r>
              <a:rPr lang="en-US" baseline="0" dirty="0" smtClean="0"/>
              <a:t>CLOUD </a:t>
            </a:r>
            <a:r>
              <a:rPr lang="bg-BG" baseline="0" dirty="0" smtClean="0"/>
              <a:t>БЕКЪП, АКСТЪР КМЕТСТВА позволява на отделните кметства да използват системите в района като регистрират документи и изпълняват услуги, какво правят останалите продукти е ясно от имената им – управление на санкционната дейност, общинските вземания, жилищната картотека и етажната собственост.</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1662646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Видяхме,</a:t>
            </a:r>
            <a:r>
              <a:rPr lang="bg-BG" baseline="0" dirty="0" smtClean="0"/>
              <a:t> че дори в по-малките административни единици като районите се използват голям брой софтуерни продукти. </a:t>
            </a:r>
            <a:r>
              <a:rPr lang="bg-BG" dirty="0" smtClean="0"/>
              <a:t>Софтуерните</a:t>
            </a:r>
            <a:r>
              <a:rPr lang="bg-BG" baseline="0" dirty="0" smtClean="0"/>
              <a:t> продукти са независими и могат да работят самостоятелно, но освен това могат да комуникират с останалите налични модули. Така се изгражда интегрирана информационна система на администрацията. </a:t>
            </a:r>
            <a:r>
              <a:rPr lang="bg-BG" dirty="0" smtClean="0"/>
              <a:t>Системите имат много връзки помежду</a:t>
            </a:r>
            <a:r>
              <a:rPr lang="bg-BG" baseline="0" dirty="0" smtClean="0"/>
              <a:t> си и така трябва да бъде. </a:t>
            </a:r>
            <a:r>
              <a:rPr lang="bg-BG" dirty="0" smtClean="0"/>
              <a:t>Ако системите</a:t>
            </a:r>
            <a:r>
              <a:rPr lang="bg-BG" baseline="0" dirty="0" smtClean="0"/>
              <a:t> нямат връзки помежду си, връзките между системите минават през хората. Например ако порталът за уеб услуги не е интегриран със системата за документооборот, то ще трябва служители на администрацията да влизат в уеб портала, да вадят заявленията, да ги вкарват в документооборота, където да бъдат обработени, при изготвяне на резултат служителите да го изваждат от документооборота, да го вкарват в портала за уеб услуги и да изпращат отговора. Ако системите са свързани, електронните заявления автоматично се регистрират в документооборотната система, обработват се стандартно и резултатните документи се връщат към заявителя на портала за уеб услуги автоматично. В случая е показана една типична ИС, изградена от десетина продукта.</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1790802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Освен интеграция помежду си,</a:t>
            </a:r>
            <a:r>
              <a:rPr lang="bg-BG" baseline="0" dirty="0" smtClean="0"/>
              <a:t> системите имат нужда от интеграция и с различни външни за администрацията системи, отново по същите причини. Основните интеграционни модули в платформата АКСТЪР са </a:t>
            </a:r>
            <a:r>
              <a:rPr lang="bg-BG" b="1" baseline="0" dirty="0" smtClean="0"/>
              <a:t>АКСТЪР КОМУНИКАТОР</a:t>
            </a:r>
            <a:r>
              <a:rPr lang="bg-BG" baseline="0" dirty="0" smtClean="0"/>
              <a:t>, който поддържа стандартът СЕОС и е връзката на администрацията със Средата за </a:t>
            </a:r>
            <a:r>
              <a:rPr lang="bg-BG" baseline="0" dirty="0" smtClean="0"/>
              <a:t>електронен обмен </a:t>
            </a:r>
            <a:r>
              <a:rPr lang="bg-BG" baseline="0" dirty="0" smtClean="0"/>
              <a:t>на съобщения – протоколът, одобрен от ДАЕУ за обмен на електронни документи между администрациите. </a:t>
            </a:r>
            <a:r>
              <a:rPr lang="bg-BG" b="1" baseline="0" dirty="0" smtClean="0"/>
              <a:t>Системата за сигурно електронно връчване </a:t>
            </a:r>
            <a:r>
              <a:rPr lang="bg-BG" baseline="0" dirty="0" smtClean="0"/>
              <a:t>е друг проект на ДАЕУ, като АКСТЪР е-ВРЪЧВАНЕ е модулът, който позволява извличането и изпращането на документи от и до тази система през АКСТЪР ОФИС. </a:t>
            </a:r>
            <a:r>
              <a:rPr lang="bg-BG" b="1" baseline="0" dirty="0" smtClean="0"/>
              <a:t>АКСТЪР </a:t>
            </a:r>
            <a:r>
              <a:rPr lang="en-US" b="1" baseline="0" dirty="0" smtClean="0"/>
              <a:t>REGIX</a:t>
            </a:r>
            <a:r>
              <a:rPr lang="bg-BG" b="1" baseline="0" dirty="0" smtClean="0"/>
              <a:t> </a:t>
            </a:r>
            <a:r>
              <a:rPr lang="bg-BG" baseline="0" dirty="0" smtClean="0"/>
              <a:t>е интеграционен модул, който позволява справки от средата за </a:t>
            </a:r>
            <a:r>
              <a:rPr lang="bg-BG" baseline="0" dirty="0" err="1" smtClean="0"/>
              <a:t>междурегистров</a:t>
            </a:r>
            <a:r>
              <a:rPr lang="bg-BG" baseline="0" dirty="0" smtClean="0"/>
              <a:t> обмен </a:t>
            </a:r>
            <a:r>
              <a:rPr lang="en-US" baseline="0" dirty="0" err="1" smtClean="0"/>
              <a:t>RegIX</a:t>
            </a:r>
            <a:r>
              <a:rPr lang="bg-BG" baseline="0" dirty="0" smtClean="0"/>
              <a:t>, необходими за изпълнението на дадена услуга, да се извършват директно през АКСТЪР ОФИС. При извършване на справка по този начин не е необходимо да се въвеждат идентификация на служителя, неговата длъжност, номер на преписката ,по която се изисква справката, и правно основание, защото тези данни се попълват от системата, а резултатът от справките автоматично става част от преписката по услугата. </a:t>
            </a:r>
            <a:r>
              <a:rPr lang="bg-BG" b="1" baseline="0" dirty="0" smtClean="0"/>
              <a:t>АКСТЪР ИМОТЕН РЕГИСТЪР </a:t>
            </a:r>
            <a:r>
              <a:rPr lang="bg-BG" baseline="0" dirty="0" smtClean="0"/>
              <a:t>реализира интеграцията по протокола на Агенцията по вписванията за извършените имотни сделки, основно във връзка със създаване на партидите за МДТ.</a:t>
            </a:r>
            <a:endParaRPr lang="bg-BG" dirty="0"/>
          </a:p>
        </p:txBody>
      </p:sp>
      <p:sp>
        <p:nvSpPr>
          <p:cNvPr id="4" name="Header Placeholder 3"/>
          <p:cNvSpPr>
            <a:spLocks noGrp="1"/>
          </p:cNvSpPr>
          <p:nvPr>
            <p:ph type="hdr" sz="quarter" idx="10"/>
          </p:nvPr>
        </p:nvSpPr>
        <p:spPr/>
        <p:txBody>
          <a:bodyPr/>
          <a:lstStyle/>
          <a:p>
            <a:endParaRPr lang="bg-BG"/>
          </a:p>
        </p:txBody>
      </p:sp>
    </p:spTree>
    <p:extLst>
      <p:ext uri="{BB962C8B-B14F-4D97-AF65-F5344CB8AC3E}">
        <p14:creationId xmlns:p14="http://schemas.microsoft.com/office/powerpoint/2010/main" val="1250527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550FB4F-6F90-4AE8-945E-E8D8A4B5AF0C}" type="datetime1">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5817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F1D2B9-B529-4062-8681-5758C1463EA1}" type="datetime1">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835960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DDF1D2B9-B529-4062-8681-5758C1463EA1}" type="datetime1">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68689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DDF1D2B9-B529-4062-8681-5758C1463EA1}" type="datetime1">
              <a:rPr lang="en-US" smtClean="0"/>
              <a:pPr/>
              <a:t>3/4/2020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6108289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06A5E1-3CF0-4DE5-8ABC-30EE644146D6}" type="datetime1">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6886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9E84BF-D3A9-41C7-A5C7-0C9CFB47338A}" type="datetime1">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1400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319283" y="506455"/>
            <a:ext cx="7524003" cy="970450"/>
          </a:xfrm>
          <a:effectLst/>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809997" y="2222287"/>
            <a:ext cx="7524003" cy="3636510"/>
          </a:xfrm>
          <a:effectLst>
            <a:outerShdw blurRad="12700" algn="ctr" rotWithShape="0">
              <a:prstClr val="black">
                <a:alpha val="40000"/>
              </a:prstClr>
            </a:outerShdw>
          </a:effectLst>
        </p:spPr>
        <p:txBody>
          <a:bodyPr/>
          <a:lstStyle>
            <a:lvl1pPr>
              <a:buClr>
                <a:srgbClr val="3498DB"/>
              </a:buClr>
              <a:defRPr>
                <a:solidFill>
                  <a:schemeClr val="tx1"/>
                </a:solidFill>
              </a:defRPr>
            </a:lvl1pPr>
            <a:lvl2pPr>
              <a:buClr>
                <a:srgbClr val="3498DB"/>
              </a:buClr>
              <a:defRPr>
                <a:solidFill>
                  <a:schemeClr val="tx1"/>
                </a:solidFill>
              </a:defRPr>
            </a:lvl2pPr>
            <a:lvl3pPr>
              <a:buClr>
                <a:srgbClr val="3498DB"/>
              </a:buClr>
              <a:defRPr>
                <a:solidFill>
                  <a:schemeClr val="tx1"/>
                </a:solidFill>
              </a:defRPr>
            </a:lvl3pPr>
            <a:lvl4pPr>
              <a:buClr>
                <a:srgbClr val="3498DB"/>
              </a:buClr>
              <a:defRPr>
                <a:solidFill>
                  <a:schemeClr val="tx1"/>
                </a:solidFill>
              </a:defRPr>
            </a:lvl4pPr>
            <a:lvl5pPr>
              <a:buClr>
                <a:srgbClr val="3498DB"/>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6E1CA2B-9757-4427-8E96-1C9804CAB476}" type="datetime1">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pPr/>
              <a:t>‹#›</a:t>
            </a:fld>
            <a:endParaRPr lang="en-US" dirty="0"/>
          </a:p>
        </p:txBody>
      </p:sp>
      <p:pic>
        <p:nvPicPr>
          <p:cNvPr id="15" name="Picture 14"/>
          <p:cNvPicPr>
            <a:picLocks noChangeAspect="1"/>
          </p:cNvPicPr>
          <p:nvPr userDrawn="1"/>
        </p:nvPicPr>
        <p:blipFill>
          <a:blip r:embed="rId2"/>
          <a:stretch>
            <a:fillRect/>
          </a:stretch>
        </p:blipFill>
        <p:spPr>
          <a:xfrm>
            <a:off x="150071" y="360404"/>
            <a:ext cx="1076291" cy="1116501"/>
          </a:xfrm>
          <a:prstGeom prst="rect">
            <a:avLst/>
          </a:prstGeom>
          <a:effectLst/>
        </p:spPr>
      </p:pic>
    </p:spTree>
    <p:extLst>
      <p:ext uri="{BB962C8B-B14F-4D97-AF65-F5344CB8AC3E}">
        <p14:creationId xmlns:p14="http://schemas.microsoft.com/office/powerpoint/2010/main" val="24991961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A67B1-EE86-41F9-9180-A4F20A07FC45}" type="datetime1">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23860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01CA72-E18A-469E-A3E2-5992996BB515}" type="datetime1">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3868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D4015F-8DF9-4202-8AD6-5022E7206B50}" type="datetime1">
              <a:rPr lang="en-US" smtClean="0"/>
              <a:pPr/>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0072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22196F-EC63-4489-92D1-404E219C11C9}" type="datetime1">
              <a:rPr lang="en-US" smtClean="0"/>
              <a:pPr/>
              <a:t>3/4/2020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6802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82AE0-8DD9-4D3A-A063-1EF114E5ED12}" type="datetime1">
              <a:rPr lang="en-US" smtClean="0"/>
              <a:pPr/>
              <a:t>3/4/2020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83280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DCA520-5AFE-46FF-B8B5-6596812C9476}" type="datetime1">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9890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fld id="{C1184D93-81EF-4F88-9D2C-796158FFF0E5}" type="datetime1">
              <a:rPr lang="en-US" smtClean="0"/>
              <a:pPr/>
              <a:t>3/4/2020</a:t>
            </a:fld>
            <a:endParaRPr lang="en-US" dirty="0"/>
          </a:p>
        </p:txBody>
      </p:sp>
      <p:sp>
        <p:nvSpPr>
          <p:cNvPr id="6" name="Footer Placeholder 5"/>
          <p:cNvSpPr>
            <a:spLocks noGrp="1"/>
          </p:cNvSpPr>
          <p:nvPr>
            <p:ph type="ftr" sz="quarter" idx="11"/>
          </p:nvPr>
        </p:nvSpPr>
        <p:spPr>
          <a:xfrm>
            <a:off x="442797" y="6041361"/>
            <a:ext cx="2471560" cy="365125"/>
          </a:xfrm>
        </p:spPr>
        <p:txBody>
          <a:bodyPr/>
          <a:lstStyle/>
          <a:p>
            <a:endParaRPr lang="en-US" dirty="0"/>
          </a:p>
        </p:txBody>
      </p:sp>
      <p:sp>
        <p:nvSpPr>
          <p:cNvPr id="7" name="Slide Number Placeholder 6"/>
          <p:cNvSpPr>
            <a:spLocks noGrp="1"/>
          </p:cNvSpPr>
          <p:nvPr>
            <p:ph type="sldNum" sz="quarter" idx="12"/>
          </p:nvPr>
        </p:nvSpPr>
        <p:spPr>
          <a:xfrm>
            <a:off x="3647017" y="5915887"/>
            <a:ext cx="796616"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30393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DDF1D2B9-B529-4062-8681-5758C1463EA1}" type="datetime1">
              <a:rPr lang="en-US" smtClean="0"/>
              <a:pPr/>
              <a:t>3/4/2020</a:t>
            </a:fld>
            <a:endParaRPr lang="en-US" dirty="0"/>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11640148"/>
      </p:ext>
    </p:extLst>
  </p:cSld>
  <p:clrMap bg1="dk1" tx1="lt1" bg2="dk2" tx2="lt2" accent1="accent1" accent2="accent2" accent3="accent3" accent4="accent4" accent5="accent5" accent6="accent6" hlink="hlink" folHlink="folHlink"/>
  <p:sldLayoutIdLst>
    <p:sldLayoutId id="2147484032" r:id="rId1"/>
    <p:sldLayoutId id="2147484033" r:id="rId2"/>
    <p:sldLayoutId id="2147484034" r:id="rId3"/>
    <p:sldLayoutId id="2147484035" r:id="rId4"/>
    <p:sldLayoutId id="2147484036" r:id="rId5"/>
    <p:sldLayoutId id="2147484037" r:id="rId6"/>
    <p:sldLayoutId id="2147484038" r:id="rId7"/>
    <p:sldLayoutId id="2147484039" r:id="rId8"/>
    <p:sldLayoutId id="2147484040" r:id="rId9"/>
    <p:sldLayoutId id="2147484041" r:id="rId10"/>
    <p:sldLayoutId id="2147484042" r:id="rId11"/>
    <p:sldLayoutId id="2147484043" r:id="rId12"/>
    <p:sldLayoutId id="2147484044" r:id="rId13"/>
    <p:sldLayoutId id="2147484045"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4749" y="2065146"/>
            <a:ext cx="7953554" cy="2144820"/>
          </a:xfrm>
          <a:effectLst/>
        </p:spPr>
        <p:txBody>
          <a:bodyPr anchor="ctr">
            <a:noAutofit/>
          </a:bodyPr>
          <a:lstStyle/>
          <a:p>
            <a:pPr algn="ctr">
              <a:lnSpc>
                <a:spcPct val="150000"/>
              </a:lnSpc>
            </a:pPr>
            <a:r>
              <a:rPr lang="ru-RU" sz="3600" dirty="0" smtClean="0">
                <a:solidFill>
                  <a:schemeClr val="tx1"/>
                </a:solidFill>
              </a:rPr>
              <a:t>2020</a:t>
            </a:r>
            <a:r>
              <a:rPr lang="ru-RU" sz="3600" dirty="0">
                <a:solidFill>
                  <a:schemeClr val="tx1"/>
                </a:solidFill>
              </a:rPr>
              <a:t>: Инструменти на интелигентната администрация</a:t>
            </a:r>
          </a:p>
        </p:txBody>
      </p:sp>
      <p:sp>
        <p:nvSpPr>
          <p:cNvPr id="3" name="Subtitle 2"/>
          <p:cNvSpPr>
            <a:spLocks noGrp="1"/>
          </p:cNvSpPr>
          <p:nvPr>
            <p:ph type="subTitle" idx="1"/>
          </p:nvPr>
        </p:nvSpPr>
        <p:spPr>
          <a:xfrm>
            <a:off x="819150" y="5249332"/>
            <a:ext cx="7487232" cy="1446743"/>
          </a:xfrm>
          <a:effectLst/>
        </p:spPr>
        <p:txBody>
          <a:bodyPr>
            <a:normAutofit/>
          </a:bodyPr>
          <a:lstStyle/>
          <a:p>
            <a:pPr algn="ctr"/>
            <a:r>
              <a:rPr lang="bg-BG" sz="3200" b="1" dirty="0"/>
              <a:t>д-р инж. АЛЕКСАНДЪР ПЕТКОВ</a:t>
            </a:r>
          </a:p>
          <a:p>
            <a:pPr algn="ctr">
              <a:spcBef>
                <a:spcPts val="0"/>
              </a:spcBef>
            </a:pPr>
            <a:r>
              <a:rPr lang="ru-RU" sz="2000" dirty="0" smtClean="0"/>
              <a:t>21-а </a:t>
            </a:r>
            <a:r>
              <a:rPr lang="ru-RU" sz="2000" dirty="0"/>
              <a:t>конференция по електронно управление </a:t>
            </a:r>
            <a:endParaRPr lang="en-US" sz="2000" dirty="0" smtClean="0"/>
          </a:p>
          <a:p>
            <a:pPr algn="ctr">
              <a:spcBef>
                <a:spcPts val="0"/>
              </a:spcBef>
            </a:pPr>
            <a:r>
              <a:rPr lang="ru-RU" sz="2000" dirty="0" smtClean="0"/>
              <a:t>05 </a:t>
            </a:r>
            <a:r>
              <a:rPr lang="bg-BG" sz="2000" smtClean="0"/>
              <a:t>март</a:t>
            </a:r>
            <a:r>
              <a:rPr lang="ru-RU" sz="2000" smtClean="0"/>
              <a:t>, </a:t>
            </a:r>
            <a:r>
              <a:rPr lang="ru-RU" sz="2000" dirty="0" smtClean="0"/>
              <a:t>2020 </a:t>
            </a:r>
            <a:r>
              <a:rPr lang="ru-RU" sz="2000" dirty="0"/>
              <a:t>г., </a:t>
            </a:r>
            <a:r>
              <a:rPr lang="ru-RU" sz="2000" dirty="0" smtClean="0"/>
              <a:t>София</a:t>
            </a:r>
          </a:p>
        </p:txBody>
      </p:sp>
      <p:sp>
        <p:nvSpPr>
          <p:cNvPr id="5" name="Text Box 13"/>
          <p:cNvSpPr txBox="1">
            <a:spLocks noChangeArrowheads="1"/>
          </p:cNvSpPr>
          <p:nvPr/>
        </p:nvSpPr>
        <p:spPr bwMode="auto">
          <a:xfrm>
            <a:off x="1953295" y="823531"/>
            <a:ext cx="6972211" cy="954107"/>
          </a:xfrm>
          <a:prstGeom prst="rect">
            <a:avLst/>
          </a:prstGeom>
          <a:noFill/>
          <a:ln w="9525">
            <a:noFill/>
            <a:miter lim="800000"/>
            <a:headEnd/>
            <a:tailEnd/>
          </a:ln>
          <a:effectLst/>
        </p:spPr>
        <p:txBody>
          <a:bodyPr wrap="square">
            <a:spAutoFit/>
          </a:bodyPr>
          <a:ls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a:lstStyle>
          <a:p>
            <a:pPr algn="ctr" eaLnBrk="0" hangingPunct="0">
              <a:spcBef>
                <a:spcPct val="50000"/>
              </a:spcBef>
            </a:pPr>
            <a:r>
              <a:rPr lang="bg-BG" sz="2800" b="1" dirty="0">
                <a:latin typeface="+mj-lt"/>
              </a:rPr>
              <a:t>ТЕХНИЧЕСКИ УНИВЕРСИТЕТ – </a:t>
            </a:r>
            <a:r>
              <a:rPr lang="bg-BG" sz="2800" b="1" dirty="0" smtClean="0">
                <a:latin typeface="+mj-lt"/>
              </a:rPr>
              <a:t>СОФИЯ </a:t>
            </a:r>
            <a:r>
              <a:rPr lang="bg-BG" sz="2800" b="1" dirty="0">
                <a:latin typeface="+mj-lt"/>
              </a:rPr>
              <a:t>СОФТУЕРНА ГРУПА АКСТЪР</a:t>
            </a:r>
          </a:p>
        </p:txBody>
      </p:sp>
      <p:pic>
        <p:nvPicPr>
          <p:cNvPr id="7" name="Picture 6"/>
          <p:cNvPicPr>
            <a:picLocks noChangeAspect="1"/>
          </p:cNvPicPr>
          <p:nvPr/>
        </p:nvPicPr>
        <p:blipFill>
          <a:blip r:embed="rId3"/>
          <a:stretch>
            <a:fillRect/>
          </a:stretch>
        </p:blipFill>
        <p:spPr>
          <a:xfrm>
            <a:off x="146025" y="100695"/>
            <a:ext cx="1701825" cy="1759478"/>
          </a:xfrm>
          <a:prstGeom prst="rect">
            <a:avLst/>
          </a:prstGeom>
          <a:effectLst/>
        </p:spPr>
      </p:pic>
    </p:spTree>
    <p:extLst>
      <p:ext uri="{BB962C8B-B14F-4D97-AF65-F5344CB8AC3E}">
        <p14:creationId xmlns:p14="http://schemas.microsoft.com/office/powerpoint/2010/main" val="2066840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9283" y="506455"/>
            <a:ext cx="7824717" cy="970450"/>
          </a:xfrm>
        </p:spPr>
        <p:txBody>
          <a:bodyPr/>
          <a:lstStyle/>
          <a:p>
            <a:r>
              <a:rPr lang="bg-BG" sz="3600" dirty="0" smtClean="0"/>
              <a:t>Статистика</a:t>
            </a:r>
            <a:r>
              <a:rPr lang="en-US" sz="3600" dirty="0" smtClean="0"/>
              <a:t> </a:t>
            </a:r>
            <a:r>
              <a:rPr lang="bg-BG" sz="3600" dirty="0" smtClean="0"/>
              <a:t>в Столична община</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57665340"/>
              </p:ext>
            </p:extLst>
          </p:nvPr>
        </p:nvGraphicFramePr>
        <p:xfrm>
          <a:off x="809625" y="2222500"/>
          <a:ext cx="7617402" cy="3876040"/>
        </p:xfrm>
        <a:graphic>
          <a:graphicData uri="http://schemas.openxmlformats.org/drawingml/2006/table">
            <a:tbl>
              <a:tblPr firstRow="1" bandRow="1">
                <a:tableStyleId>{5C22544A-7EE6-4342-B048-85BDC9FD1C3A}</a:tableStyleId>
              </a:tblPr>
              <a:tblGrid>
                <a:gridCol w="5726257">
                  <a:extLst>
                    <a:ext uri="{9D8B030D-6E8A-4147-A177-3AD203B41FA5}">
                      <a16:colId xmlns:a16="http://schemas.microsoft.com/office/drawing/2014/main" val="2454923545"/>
                    </a:ext>
                  </a:extLst>
                </a:gridCol>
                <a:gridCol w="1891145">
                  <a:extLst>
                    <a:ext uri="{9D8B030D-6E8A-4147-A177-3AD203B41FA5}">
                      <a16:colId xmlns:a16="http://schemas.microsoft.com/office/drawing/2014/main" val="2311522719"/>
                    </a:ext>
                  </a:extLst>
                </a:gridCol>
              </a:tblGrid>
              <a:tr h="370840">
                <a:tc>
                  <a:txBody>
                    <a:bodyPr/>
                    <a:lstStyle/>
                    <a:p>
                      <a:r>
                        <a:rPr lang="bg-BG" dirty="0" smtClean="0"/>
                        <a:t>Вид</a:t>
                      </a:r>
                      <a:r>
                        <a:rPr lang="bg-BG" baseline="0" dirty="0" smtClean="0"/>
                        <a:t> данни</a:t>
                      </a:r>
                      <a:endParaRPr lang="bg-BG" dirty="0"/>
                    </a:p>
                  </a:txBody>
                  <a:tcPr/>
                </a:tc>
                <a:tc>
                  <a:txBody>
                    <a:bodyPr/>
                    <a:lstStyle/>
                    <a:p>
                      <a:r>
                        <a:rPr lang="bg-BG" dirty="0" smtClean="0"/>
                        <a:t>Количество</a:t>
                      </a:r>
                      <a:endParaRPr lang="bg-BG" dirty="0"/>
                    </a:p>
                  </a:txBody>
                  <a:tcPr/>
                </a:tc>
                <a:extLst>
                  <a:ext uri="{0D108BD9-81ED-4DB2-BD59-A6C34878D82A}">
                    <a16:rowId xmlns:a16="http://schemas.microsoft.com/office/drawing/2014/main" val="559546253"/>
                  </a:ext>
                </a:extLst>
              </a:tr>
              <a:tr h="370840">
                <a:tc>
                  <a:txBody>
                    <a:bodyPr/>
                    <a:lstStyle/>
                    <a:p>
                      <a:r>
                        <a:rPr lang="bg-BG" dirty="0" smtClean="0">
                          <a:solidFill>
                            <a:schemeClr val="tx1"/>
                          </a:solidFill>
                        </a:rPr>
                        <a:t>Брой потребители</a:t>
                      </a:r>
                      <a:endParaRPr lang="bg-BG" dirty="0">
                        <a:solidFill>
                          <a:schemeClr val="tx1"/>
                        </a:solidFill>
                      </a:endParaRPr>
                    </a:p>
                  </a:txBody>
                  <a:tcPr/>
                </a:tc>
                <a:tc>
                  <a:txBody>
                    <a:bodyPr/>
                    <a:lstStyle/>
                    <a:p>
                      <a:r>
                        <a:rPr lang="bg-BG" dirty="0" smtClean="0">
                          <a:solidFill>
                            <a:schemeClr val="tx1"/>
                          </a:solidFill>
                        </a:rPr>
                        <a:t>1300 бр.</a:t>
                      </a:r>
                      <a:endParaRPr lang="bg-BG" dirty="0">
                        <a:solidFill>
                          <a:schemeClr val="tx1"/>
                        </a:solidFill>
                      </a:endParaRPr>
                    </a:p>
                  </a:txBody>
                  <a:tcPr/>
                </a:tc>
                <a:extLst>
                  <a:ext uri="{0D108BD9-81ED-4DB2-BD59-A6C34878D82A}">
                    <a16:rowId xmlns:a16="http://schemas.microsoft.com/office/drawing/2014/main" val="2896704636"/>
                  </a:ext>
                </a:extLst>
              </a:tr>
              <a:tr h="370840">
                <a:tc>
                  <a:txBody>
                    <a:bodyPr/>
                    <a:lstStyle/>
                    <a:p>
                      <a:r>
                        <a:rPr lang="bg-BG" dirty="0" smtClean="0">
                          <a:solidFill>
                            <a:schemeClr val="tx1"/>
                          </a:solidFill>
                        </a:rPr>
                        <a:t>Общ брой</a:t>
                      </a:r>
                      <a:r>
                        <a:rPr lang="bg-BG" baseline="0" dirty="0" smtClean="0">
                          <a:solidFill>
                            <a:schemeClr val="tx1"/>
                          </a:solidFill>
                        </a:rPr>
                        <a:t> документи</a:t>
                      </a:r>
                      <a:endParaRPr lang="bg-BG" dirty="0">
                        <a:solidFill>
                          <a:schemeClr val="tx1"/>
                        </a:solidFill>
                      </a:endParaRPr>
                    </a:p>
                  </a:txBody>
                  <a:tcPr/>
                </a:tc>
                <a:tc>
                  <a:txBody>
                    <a:bodyPr/>
                    <a:lstStyle/>
                    <a:p>
                      <a:r>
                        <a:rPr lang="bg-BG" dirty="0" smtClean="0">
                          <a:solidFill>
                            <a:schemeClr val="tx1"/>
                          </a:solidFill>
                        </a:rPr>
                        <a:t>3 200 000 бр.</a:t>
                      </a:r>
                      <a:endParaRPr lang="bg-BG" dirty="0">
                        <a:solidFill>
                          <a:schemeClr val="tx1"/>
                        </a:solidFill>
                      </a:endParaRPr>
                    </a:p>
                  </a:txBody>
                  <a:tcPr/>
                </a:tc>
                <a:extLst>
                  <a:ext uri="{0D108BD9-81ED-4DB2-BD59-A6C34878D82A}">
                    <a16:rowId xmlns:a16="http://schemas.microsoft.com/office/drawing/2014/main" val="4161985910"/>
                  </a:ext>
                </a:extLst>
              </a:tr>
              <a:tr h="370840">
                <a:tc>
                  <a:txBody>
                    <a:bodyPr/>
                    <a:lstStyle/>
                    <a:p>
                      <a:r>
                        <a:rPr lang="bg-BG" dirty="0" smtClean="0">
                          <a:solidFill>
                            <a:schemeClr val="tx1"/>
                          </a:solidFill>
                        </a:rPr>
                        <a:t>Брой регистрирани документи на ден</a:t>
                      </a:r>
                      <a:endParaRPr lang="bg-BG" dirty="0">
                        <a:solidFill>
                          <a:schemeClr val="tx1"/>
                        </a:solidFill>
                      </a:endParaRPr>
                    </a:p>
                  </a:txBody>
                  <a:tcPr/>
                </a:tc>
                <a:tc>
                  <a:txBody>
                    <a:bodyPr/>
                    <a:lstStyle/>
                    <a:p>
                      <a:r>
                        <a:rPr lang="en-US" dirty="0" smtClean="0">
                          <a:solidFill>
                            <a:schemeClr val="tx1"/>
                          </a:solidFill>
                        </a:rPr>
                        <a:t>~2000</a:t>
                      </a:r>
                      <a:r>
                        <a:rPr lang="bg-BG" dirty="0" smtClean="0">
                          <a:solidFill>
                            <a:schemeClr val="tx1"/>
                          </a:solidFill>
                        </a:rPr>
                        <a:t> бр./ден</a:t>
                      </a:r>
                      <a:endParaRPr lang="bg-BG" dirty="0">
                        <a:solidFill>
                          <a:schemeClr val="tx1"/>
                        </a:solidFill>
                      </a:endParaRPr>
                    </a:p>
                  </a:txBody>
                  <a:tcPr/>
                </a:tc>
                <a:extLst>
                  <a:ext uri="{0D108BD9-81ED-4DB2-BD59-A6C34878D82A}">
                    <a16:rowId xmlns:a16="http://schemas.microsoft.com/office/drawing/2014/main" val="1086182358"/>
                  </a:ext>
                </a:extLst>
              </a:tr>
              <a:tr h="370840">
                <a:tc>
                  <a:txBody>
                    <a:bodyPr/>
                    <a:lstStyle/>
                    <a:p>
                      <a:r>
                        <a:rPr lang="bg-BG" dirty="0" smtClean="0">
                          <a:solidFill>
                            <a:schemeClr val="tx1"/>
                          </a:solidFill>
                        </a:rPr>
                        <a:t>Брой обменяни</a:t>
                      </a:r>
                      <a:r>
                        <a:rPr lang="bg-BG" baseline="0" dirty="0" smtClean="0">
                          <a:solidFill>
                            <a:schemeClr val="tx1"/>
                          </a:solidFill>
                        </a:rPr>
                        <a:t> документи чрез </a:t>
                      </a:r>
                      <a:r>
                        <a:rPr lang="bg-BG" baseline="0" dirty="0" err="1" smtClean="0">
                          <a:solidFill>
                            <a:schemeClr val="tx1"/>
                          </a:solidFill>
                        </a:rPr>
                        <a:t>комуникатор</a:t>
                      </a:r>
                      <a:r>
                        <a:rPr lang="bg-BG" baseline="0" dirty="0" smtClean="0">
                          <a:solidFill>
                            <a:schemeClr val="tx1"/>
                          </a:solidFill>
                        </a:rPr>
                        <a:t> (СЕОС)</a:t>
                      </a:r>
                      <a:endParaRPr lang="bg-BG" dirty="0">
                        <a:solidFill>
                          <a:schemeClr val="tx1"/>
                        </a:solidFill>
                      </a:endParaRPr>
                    </a:p>
                  </a:txBody>
                  <a:tcPr/>
                </a:tc>
                <a:tc>
                  <a:txBody>
                    <a:bodyPr/>
                    <a:lstStyle/>
                    <a:p>
                      <a:r>
                        <a:rPr lang="bg-BG" dirty="0" smtClean="0">
                          <a:solidFill>
                            <a:schemeClr val="tx1"/>
                          </a:solidFill>
                        </a:rPr>
                        <a:t>650 бр./ден</a:t>
                      </a:r>
                      <a:endParaRPr lang="bg-BG" dirty="0">
                        <a:solidFill>
                          <a:schemeClr val="tx1"/>
                        </a:solidFill>
                      </a:endParaRPr>
                    </a:p>
                  </a:txBody>
                  <a:tcPr/>
                </a:tc>
                <a:extLst>
                  <a:ext uri="{0D108BD9-81ED-4DB2-BD59-A6C34878D82A}">
                    <a16:rowId xmlns:a16="http://schemas.microsoft.com/office/drawing/2014/main" val="2040360190"/>
                  </a:ext>
                </a:extLst>
              </a:tr>
              <a:tr h="370840">
                <a:tc>
                  <a:txBody>
                    <a:bodyPr/>
                    <a:lstStyle/>
                    <a:p>
                      <a:r>
                        <a:rPr lang="bg-BG" dirty="0" smtClean="0">
                          <a:solidFill>
                            <a:schemeClr val="tx1"/>
                          </a:solidFill>
                        </a:rPr>
                        <a:t>Брой получени</a:t>
                      </a:r>
                      <a:r>
                        <a:rPr lang="bg-BG" baseline="0" dirty="0" smtClean="0">
                          <a:solidFill>
                            <a:schemeClr val="tx1"/>
                          </a:solidFill>
                        </a:rPr>
                        <a:t> документи от ССЕВ</a:t>
                      </a:r>
                      <a:endParaRPr lang="bg-BG" dirty="0">
                        <a:solidFill>
                          <a:schemeClr val="tx1"/>
                        </a:solidFill>
                      </a:endParaRPr>
                    </a:p>
                  </a:txBody>
                  <a:tcPr/>
                </a:tc>
                <a:tc>
                  <a:txBody>
                    <a:bodyPr/>
                    <a:lstStyle/>
                    <a:p>
                      <a:r>
                        <a:rPr lang="bg-BG" dirty="0" smtClean="0">
                          <a:solidFill>
                            <a:schemeClr val="tx1"/>
                          </a:solidFill>
                        </a:rPr>
                        <a:t>20 000 бр.</a:t>
                      </a:r>
                      <a:endParaRPr lang="bg-BG" dirty="0">
                        <a:solidFill>
                          <a:schemeClr val="tx1"/>
                        </a:solidFill>
                      </a:endParaRPr>
                    </a:p>
                  </a:txBody>
                  <a:tcPr/>
                </a:tc>
                <a:extLst>
                  <a:ext uri="{0D108BD9-81ED-4DB2-BD59-A6C34878D82A}">
                    <a16:rowId xmlns:a16="http://schemas.microsoft.com/office/drawing/2014/main" val="2683843128"/>
                  </a:ext>
                </a:extLst>
              </a:tr>
              <a:tr h="370840">
                <a:tc>
                  <a:txBody>
                    <a:bodyPr/>
                    <a:lstStyle/>
                    <a:p>
                      <a:r>
                        <a:rPr lang="bg-BG" dirty="0" smtClean="0">
                          <a:solidFill>
                            <a:schemeClr val="tx1"/>
                          </a:solidFill>
                        </a:rPr>
                        <a:t>Брой получавани</a:t>
                      </a:r>
                      <a:r>
                        <a:rPr lang="bg-BG" baseline="0" dirty="0" smtClean="0">
                          <a:solidFill>
                            <a:schemeClr val="tx1"/>
                          </a:solidFill>
                        </a:rPr>
                        <a:t> документи от ССЕВ на ден</a:t>
                      </a:r>
                      <a:endParaRPr lang="bg-BG" dirty="0">
                        <a:solidFill>
                          <a:schemeClr val="tx1"/>
                        </a:solidFill>
                      </a:endParaRPr>
                    </a:p>
                  </a:txBody>
                  <a:tcPr/>
                </a:tc>
                <a:tc>
                  <a:txBody>
                    <a:bodyPr/>
                    <a:lstStyle/>
                    <a:p>
                      <a:r>
                        <a:rPr lang="en-US" dirty="0" smtClean="0">
                          <a:solidFill>
                            <a:schemeClr val="tx1"/>
                          </a:solidFill>
                        </a:rPr>
                        <a:t>~</a:t>
                      </a:r>
                      <a:r>
                        <a:rPr lang="bg-BG" dirty="0" smtClean="0">
                          <a:solidFill>
                            <a:schemeClr val="tx1"/>
                          </a:solidFill>
                        </a:rPr>
                        <a:t>130 бр./ден</a:t>
                      </a:r>
                      <a:endParaRPr lang="bg-BG" dirty="0">
                        <a:solidFill>
                          <a:schemeClr val="tx1"/>
                        </a:solidFill>
                      </a:endParaRPr>
                    </a:p>
                  </a:txBody>
                  <a:tcPr/>
                </a:tc>
                <a:extLst>
                  <a:ext uri="{0D108BD9-81ED-4DB2-BD59-A6C34878D82A}">
                    <a16:rowId xmlns:a16="http://schemas.microsoft.com/office/drawing/2014/main" val="2596561571"/>
                  </a:ext>
                </a:extLst>
              </a:tr>
              <a:tr h="370840">
                <a:tc>
                  <a:txBody>
                    <a:bodyPr/>
                    <a:lstStyle/>
                    <a:p>
                      <a:r>
                        <a:rPr lang="bg-BG" dirty="0" smtClean="0">
                          <a:solidFill>
                            <a:schemeClr val="tx1"/>
                          </a:solidFill>
                        </a:rPr>
                        <a:t>Обем на файловото съдържание на регистрираните документи</a:t>
                      </a:r>
                      <a:endParaRPr lang="bg-BG" dirty="0">
                        <a:solidFill>
                          <a:schemeClr val="tx1"/>
                        </a:solidFill>
                      </a:endParaRPr>
                    </a:p>
                  </a:txBody>
                  <a:tcPr/>
                </a:tc>
                <a:tc>
                  <a:txBody>
                    <a:bodyPr/>
                    <a:lstStyle/>
                    <a:p>
                      <a:r>
                        <a:rPr lang="bg-BG" dirty="0" smtClean="0">
                          <a:solidFill>
                            <a:schemeClr val="tx1"/>
                          </a:solidFill>
                        </a:rPr>
                        <a:t>5 </a:t>
                      </a:r>
                      <a:r>
                        <a:rPr lang="en-US" dirty="0" smtClean="0">
                          <a:solidFill>
                            <a:schemeClr val="tx1"/>
                          </a:solidFill>
                        </a:rPr>
                        <a:t>TB</a:t>
                      </a:r>
                      <a:endParaRPr lang="bg-BG" dirty="0">
                        <a:solidFill>
                          <a:schemeClr val="tx1"/>
                        </a:solidFill>
                      </a:endParaRPr>
                    </a:p>
                  </a:txBody>
                  <a:tcPr/>
                </a:tc>
                <a:extLst>
                  <a:ext uri="{0D108BD9-81ED-4DB2-BD59-A6C34878D82A}">
                    <a16:rowId xmlns:a16="http://schemas.microsoft.com/office/drawing/2014/main" val="3895027617"/>
                  </a:ext>
                </a:extLst>
              </a:tr>
              <a:tr h="370840">
                <a:tc>
                  <a:txBody>
                    <a:bodyPr/>
                    <a:lstStyle/>
                    <a:p>
                      <a:r>
                        <a:rPr lang="bg-BG" dirty="0" smtClean="0">
                          <a:solidFill>
                            <a:schemeClr val="tx1"/>
                          </a:solidFill>
                        </a:rPr>
                        <a:t>Скорост на нарастване на данните</a:t>
                      </a:r>
                      <a:endParaRPr lang="bg-BG" dirty="0">
                        <a:solidFill>
                          <a:schemeClr val="tx1"/>
                        </a:solidFill>
                      </a:endParaRPr>
                    </a:p>
                  </a:txBody>
                  <a:tcPr/>
                </a:tc>
                <a:tc>
                  <a:txBody>
                    <a:bodyPr/>
                    <a:lstStyle/>
                    <a:p>
                      <a:r>
                        <a:rPr lang="en-US" dirty="0" smtClean="0">
                          <a:solidFill>
                            <a:schemeClr val="tx1"/>
                          </a:solidFill>
                        </a:rPr>
                        <a:t>~</a:t>
                      </a:r>
                      <a:r>
                        <a:rPr lang="en-US" baseline="0" dirty="0" smtClean="0">
                          <a:solidFill>
                            <a:schemeClr val="tx1"/>
                          </a:solidFill>
                        </a:rPr>
                        <a:t>4 GB/</a:t>
                      </a:r>
                      <a:r>
                        <a:rPr lang="bg-BG" baseline="0" dirty="0" smtClean="0">
                          <a:solidFill>
                            <a:schemeClr val="tx1"/>
                          </a:solidFill>
                        </a:rPr>
                        <a:t>ден</a:t>
                      </a:r>
                      <a:endParaRPr lang="bg-BG" dirty="0">
                        <a:solidFill>
                          <a:schemeClr val="tx1"/>
                        </a:solidFill>
                      </a:endParaRPr>
                    </a:p>
                  </a:txBody>
                  <a:tcPr/>
                </a:tc>
                <a:extLst>
                  <a:ext uri="{0D108BD9-81ED-4DB2-BD59-A6C34878D82A}">
                    <a16:rowId xmlns:a16="http://schemas.microsoft.com/office/drawing/2014/main" val="512414670"/>
                  </a:ext>
                </a:extLst>
              </a:tr>
            </a:tbl>
          </a:graphicData>
        </a:graphic>
      </p:graphicFrame>
    </p:spTree>
    <p:extLst>
      <p:ext uri="{BB962C8B-B14F-4D97-AF65-F5344CB8AC3E}">
        <p14:creationId xmlns:p14="http://schemas.microsoft.com/office/powerpoint/2010/main" val="866865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ounded Rectangle 52"/>
          <p:cNvSpPr/>
          <p:nvPr/>
        </p:nvSpPr>
        <p:spPr>
          <a:xfrm>
            <a:off x="518068" y="2686709"/>
            <a:ext cx="8160331" cy="856972"/>
          </a:xfrm>
          <a:prstGeom prst="roundRect">
            <a:avLst/>
          </a:prstGeom>
          <a:ln w="25400">
            <a:solidFill>
              <a:srgbClr val="10AC84"/>
            </a:solidFill>
          </a:ln>
        </p:spPr>
        <p:style>
          <a:lnRef idx="2">
            <a:schemeClr val="dk1">
              <a:shade val="50000"/>
            </a:schemeClr>
          </a:lnRef>
          <a:fillRef idx="1">
            <a:schemeClr val="dk1"/>
          </a:fillRef>
          <a:effectRef idx="0">
            <a:schemeClr val="dk1"/>
          </a:effectRef>
          <a:fontRef idx="minor">
            <a:schemeClr val="lt1"/>
          </a:fontRef>
        </p:style>
        <p:txBody>
          <a:bodyPr rtlCol="0" anchor="b" anchorCtr="0"/>
          <a:lstStyle/>
          <a:p>
            <a:pPr algn="ctr"/>
            <a:r>
              <a:rPr lang="bg-BG" sz="2000" b="1" dirty="0" smtClean="0">
                <a:solidFill>
                  <a:srgbClr val="10AC84"/>
                </a:solidFill>
                <a:latin typeface="Candara" panose="020E0502030303020204" pitchFamily="34" charset="0"/>
              </a:rPr>
              <a:t>АКСТЪР СЕОС</a:t>
            </a:r>
            <a:endParaRPr lang="bg-BG" sz="2000" b="1" dirty="0">
              <a:solidFill>
                <a:srgbClr val="10AC84"/>
              </a:solidFill>
              <a:latin typeface="Candara" panose="020E0502030303020204" pitchFamily="34" charset="0"/>
            </a:endParaRPr>
          </a:p>
        </p:txBody>
      </p:sp>
      <p:sp>
        <p:nvSpPr>
          <p:cNvPr id="5" name="TextBox 4"/>
          <p:cNvSpPr txBox="1"/>
          <p:nvPr/>
        </p:nvSpPr>
        <p:spPr>
          <a:xfrm>
            <a:off x="1278750" y="475166"/>
            <a:ext cx="7399649" cy="646331"/>
          </a:xfrm>
          <a:prstGeom prst="rect">
            <a:avLst/>
          </a:prstGeom>
          <a:noFill/>
        </p:spPr>
        <p:txBody>
          <a:bodyPr wrap="square" rtlCol="0">
            <a:spAutoFit/>
          </a:bodyPr>
          <a:lstStyle/>
          <a:p>
            <a:r>
              <a:rPr lang="bg-BG" sz="3600" b="1" dirty="0"/>
              <a:t>СТОЛИЧНА</a:t>
            </a:r>
            <a:r>
              <a:rPr lang="bg-BG" sz="3600" dirty="0"/>
              <a:t> </a:t>
            </a:r>
            <a:r>
              <a:rPr lang="bg-BG" sz="3600" b="1" dirty="0"/>
              <a:t>ОБЩИНА</a:t>
            </a:r>
            <a:endParaRPr lang="bg-BG" sz="3300" b="1" dirty="0"/>
          </a:p>
        </p:txBody>
      </p:sp>
      <p:sp>
        <p:nvSpPr>
          <p:cNvPr id="3" name="Rounded Rectangle 2"/>
          <p:cNvSpPr/>
          <p:nvPr/>
        </p:nvSpPr>
        <p:spPr>
          <a:xfrm>
            <a:off x="579120" y="2746714"/>
            <a:ext cx="8028159" cy="386080"/>
          </a:xfrm>
          <a:prstGeom prst="roundRect">
            <a:avLst/>
          </a:prstGeom>
          <a:solidFill>
            <a:schemeClr val="bg1"/>
          </a:solidFill>
          <a:ln w="25400">
            <a:solidFill>
              <a:srgbClr val="EE525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b="1" dirty="0" smtClean="0">
                <a:solidFill>
                  <a:srgbClr val="EE5253"/>
                </a:solidFill>
                <a:latin typeface="Candara" panose="020E0502030303020204" pitchFamily="34" charset="0"/>
                <a:ea typeface="Roboto Cn" pitchFamily="2" charset="0"/>
              </a:rPr>
              <a:t>СЕОС</a:t>
            </a:r>
            <a:endParaRPr lang="en-US" sz="2000" b="1" dirty="0">
              <a:solidFill>
                <a:srgbClr val="EE5253"/>
              </a:solidFill>
              <a:latin typeface="Candara" panose="020E0502030303020204" pitchFamily="34" charset="0"/>
              <a:ea typeface="Roboto Cn" pitchFamily="2" charset="0"/>
            </a:endParaRPr>
          </a:p>
        </p:txBody>
      </p:sp>
      <p:sp>
        <p:nvSpPr>
          <p:cNvPr id="11" name="Rounded Rectangle 10"/>
          <p:cNvSpPr/>
          <p:nvPr/>
        </p:nvSpPr>
        <p:spPr>
          <a:xfrm>
            <a:off x="997467" y="3910821"/>
            <a:ext cx="2883682" cy="689311"/>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pitchFamily="2" charset="0"/>
              </a:rPr>
              <a:t>АО в Столична община</a:t>
            </a:r>
            <a:endParaRPr lang="en-US" sz="2000" dirty="0">
              <a:solidFill>
                <a:srgbClr val="2E86DE"/>
              </a:solidFill>
              <a:latin typeface="Candara" panose="020E0502030303020204" pitchFamily="34" charset="0"/>
              <a:ea typeface="Roboto" pitchFamily="2" charset="0"/>
            </a:endParaRPr>
          </a:p>
        </p:txBody>
      </p:sp>
      <p:sp>
        <p:nvSpPr>
          <p:cNvPr id="12" name="Rounded Rectangle 11"/>
          <p:cNvSpPr/>
          <p:nvPr/>
        </p:nvSpPr>
        <p:spPr>
          <a:xfrm>
            <a:off x="997467" y="4860814"/>
            <a:ext cx="2883682" cy="689311"/>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Cn" pitchFamily="2" charset="0"/>
              </a:rPr>
              <a:t>АО в 24 Районни администрации</a:t>
            </a:r>
            <a:endParaRPr lang="en-US" sz="2000" dirty="0">
              <a:solidFill>
                <a:srgbClr val="2E86DE"/>
              </a:solidFill>
              <a:latin typeface="Candara" panose="020E0502030303020204" pitchFamily="34" charset="0"/>
              <a:ea typeface="Roboto Cn" pitchFamily="2" charset="0"/>
            </a:endParaRPr>
          </a:p>
        </p:txBody>
      </p:sp>
      <p:sp>
        <p:nvSpPr>
          <p:cNvPr id="13" name="Rounded Rectangle 12"/>
          <p:cNvSpPr/>
          <p:nvPr/>
        </p:nvSpPr>
        <p:spPr>
          <a:xfrm>
            <a:off x="5274772" y="3910820"/>
            <a:ext cx="2883682" cy="689311"/>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Cn" pitchFamily="2" charset="0"/>
              </a:rPr>
              <a:t>АО в общински предприятия</a:t>
            </a:r>
            <a:endParaRPr lang="en-US" sz="2000" dirty="0">
              <a:solidFill>
                <a:srgbClr val="2E86DE"/>
              </a:solidFill>
              <a:latin typeface="Candara" panose="020E0502030303020204" pitchFamily="34" charset="0"/>
              <a:ea typeface="Roboto Cn" pitchFamily="2" charset="0"/>
            </a:endParaRPr>
          </a:p>
        </p:txBody>
      </p:sp>
      <p:sp>
        <p:nvSpPr>
          <p:cNvPr id="14" name="Rounded Rectangle 13"/>
          <p:cNvSpPr/>
          <p:nvPr/>
        </p:nvSpPr>
        <p:spPr>
          <a:xfrm>
            <a:off x="5274772" y="4860811"/>
            <a:ext cx="2883682" cy="689311"/>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Cn" pitchFamily="2" charset="0"/>
              </a:rPr>
              <a:t>АО в други предприятия</a:t>
            </a:r>
            <a:endParaRPr lang="en-US" sz="2000" dirty="0">
              <a:solidFill>
                <a:srgbClr val="2E86DE"/>
              </a:solidFill>
              <a:latin typeface="Candara" panose="020E0502030303020204" pitchFamily="34" charset="0"/>
              <a:ea typeface="Roboto Cn" pitchFamily="2" charset="0"/>
            </a:endParaRPr>
          </a:p>
        </p:txBody>
      </p:sp>
      <p:sp>
        <p:nvSpPr>
          <p:cNvPr id="15" name="Rounded Rectangle 14"/>
          <p:cNvSpPr/>
          <p:nvPr/>
        </p:nvSpPr>
        <p:spPr>
          <a:xfrm>
            <a:off x="997467" y="5829141"/>
            <a:ext cx="2883682" cy="689311"/>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Cn" pitchFamily="2" charset="0"/>
              </a:rPr>
              <a:t>АО в Столичен инспекторат</a:t>
            </a:r>
            <a:endParaRPr lang="en-US" sz="2000" dirty="0">
              <a:solidFill>
                <a:srgbClr val="2E86DE"/>
              </a:solidFill>
              <a:latin typeface="Candara" panose="020E0502030303020204" pitchFamily="34" charset="0"/>
              <a:ea typeface="Roboto Cn" pitchFamily="2" charset="0"/>
            </a:endParaRPr>
          </a:p>
        </p:txBody>
      </p:sp>
      <p:sp>
        <p:nvSpPr>
          <p:cNvPr id="16" name="Rounded Rectangle 15"/>
          <p:cNvSpPr/>
          <p:nvPr/>
        </p:nvSpPr>
        <p:spPr>
          <a:xfrm>
            <a:off x="5608320" y="2071079"/>
            <a:ext cx="2998959" cy="413425"/>
          </a:xfrm>
          <a:prstGeom prst="roundRect">
            <a:avLst/>
          </a:prstGeom>
          <a:ln>
            <a:solidFill>
              <a:srgbClr val="FF9F4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FF9F43"/>
                </a:solidFill>
                <a:latin typeface="Candara" panose="020E0502030303020204" pitchFamily="34" charset="0"/>
                <a:ea typeface="Roboto Cn" pitchFamily="2" charset="0"/>
              </a:rPr>
              <a:t>Други е-администрации</a:t>
            </a:r>
            <a:endParaRPr lang="en-US" sz="2000" dirty="0">
              <a:solidFill>
                <a:srgbClr val="FF9F43"/>
              </a:solidFill>
              <a:latin typeface="Candara" panose="020E0502030303020204" pitchFamily="34" charset="0"/>
              <a:ea typeface="Roboto Cn" pitchFamily="2" charset="0"/>
            </a:endParaRPr>
          </a:p>
        </p:txBody>
      </p:sp>
      <p:cxnSp>
        <p:nvCxnSpPr>
          <p:cNvPr id="21" name="Straight Arrow Connector 20"/>
          <p:cNvCxnSpPr/>
          <p:nvPr/>
        </p:nvCxnSpPr>
        <p:spPr>
          <a:xfrm flipV="1">
            <a:off x="662187" y="3132794"/>
            <a:ext cx="0" cy="3041002"/>
          </a:xfrm>
          <a:prstGeom prst="straightConnector1">
            <a:avLst/>
          </a:prstGeom>
          <a:ln w="381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62187" y="6173796"/>
            <a:ext cx="335280" cy="1535"/>
          </a:xfrm>
          <a:prstGeom prst="straightConnector1">
            <a:avLst/>
          </a:prstGeom>
          <a:ln w="381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662187" y="4255476"/>
            <a:ext cx="335280" cy="1988"/>
          </a:xfrm>
          <a:prstGeom prst="straightConnector1">
            <a:avLst/>
          </a:prstGeom>
          <a:ln w="381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62187" y="5205467"/>
            <a:ext cx="335280" cy="1"/>
          </a:xfrm>
          <a:prstGeom prst="straightConnector1">
            <a:avLst/>
          </a:prstGeom>
          <a:ln w="38100">
            <a:solidFill>
              <a:srgbClr val="EE5253"/>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16200000">
            <a:off x="-889093" y="4676148"/>
            <a:ext cx="2753360" cy="369332"/>
          </a:xfrm>
          <a:prstGeom prst="rect">
            <a:avLst/>
          </a:prstGeom>
          <a:noFill/>
        </p:spPr>
        <p:txBody>
          <a:bodyPr wrap="square" rtlCol="0">
            <a:spAutoFit/>
          </a:bodyPr>
          <a:lstStyle/>
          <a:p>
            <a:r>
              <a:rPr lang="bg-BG" dirty="0" smtClean="0">
                <a:solidFill>
                  <a:srgbClr val="EE5253"/>
                </a:solidFill>
                <a:latin typeface="Candara" panose="020E0502030303020204" pitchFamily="34" charset="0"/>
              </a:rPr>
              <a:t>АКСТЪР КОМУНИКАТОР</a:t>
            </a:r>
            <a:endParaRPr lang="en-US" dirty="0">
              <a:solidFill>
                <a:srgbClr val="EE5253"/>
              </a:solidFill>
              <a:latin typeface="Candara" panose="020E0502030303020204" pitchFamily="34" charset="0"/>
            </a:endParaRPr>
          </a:p>
        </p:txBody>
      </p:sp>
      <p:cxnSp>
        <p:nvCxnSpPr>
          <p:cNvPr id="35" name="Straight Arrow Connector 34"/>
          <p:cNvCxnSpPr>
            <a:stCxn id="16" idx="2"/>
          </p:cNvCxnSpPr>
          <p:nvPr/>
        </p:nvCxnSpPr>
        <p:spPr>
          <a:xfrm flipH="1">
            <a:off x="7107799" y="2484504"/>
            <a:ext cx="1" cy="262210"/>
          </a:xfrm>
          <a:prstGeom prst="straightConnector1">
            <a:avLst/>
          </a:prstGeom>
          <a:ln w="38100">
            <a:solidFill>
              <a:srgbClr val="EE5253"/>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8527994" y="3132794"/>
            <a:ext cx="0" cy="3041000"/>
          </a:xfrm>
          <a:prstGeom prst="straightConnector1">
            <a:avLst/>
          </a:prstGeom>
          <a:ln w="38100">
            <a:solidFill>
              <a:srgbClr val="EE5253"/>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rot="16200000">
            <a:off x="7346045" y="4674072"/>
            <a:ext cx="2753360" cy="369332"/>
          </a:xfrm>
          <a:prstGeom prst="rect">
            <a:avLst/>
          </a:prstGeom>
          <a:noFill/>
        </p:spPr>
        <p:txBody>
          <a:bodyPr wrap="square" rtlCol="0">
            <a:spAutoFit/>
          </a:bodyPr>
          <a:lstStyle/>
          <a:p>
            <a:r>
              <a:rPr lang="bg-BG" dirty="0" smtClean="0">
                <a:solidFill>
                  <a:srgbClr val="EE5253"/>
                </a:solidFill>
                <a:latin typeface="Candara" panose="020E0502030303020204" pitchFamily="34" charset="0"/>
              </a:rPr>
              <a:t>АКСТЪР КОМУНИКАТОР</a:t>
            </a:r>
            <a:endParaRPr lang="en-US" dirty="0">
              <a:solidFill>
                <a:srgbClr val="EE5253"/>
              </a:solidFill>
              <a:latin typeface="Candara" panose="020E0502030303020204" pitchFamily="34" charset="0"/>
            </a:endParaRPr>
          </a:p>
        </p:txBody>
      </p:sp>
      <p:cxnSp>
        <p:nvCxnSpPr>
          <p:cNvPr id="59" name="Straight Arrow Connector 58"/>
          <p:cNvCxnSpPr/>
          <p:nvPr/>
        </p:nvCxnSpPr>
        <p:spPr>
          <a:xfrm flipH="1">
            <a:off x="8158454" y="4255476"/>
            <a:ext cx="369540" cy="0"/>
          </a:xfrm>
          <a:prstGeom prst="straightConnector1">
            <a:avLst/>
          </a:prstGeom>
          <a:ln w="381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V="1">
            <a:off x="4250689" y="3543681"/>
            <a:ext cx="0" cy="2630115"/>
          </a:xfrm>
          <a:prstGeom prst="straightConnector1">
            <a:avLst/>
          </a:prstGeom>
          <a:ln w="381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V="1">
            <a:off x="4885084" y="3543681"/>
            <a:ext cx="0" cy="2630115"/>
          </a:xfrm>
          <a:prstGeom prst="straightConnector1">
            <a:avLst/>
          </a:prstGeom>
          <a:ln w="381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a:off x="3881149" y="4253911"/>
            <a:ext cx="369540" cy="0"/>
          </a:xfrm>
          <a:prstGeom prst="straightConnector1">
            <a:avLst/>
          </a:prstGeom>
          <a:ln w="381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3881149" y="5205466"/>
            <a:ext cx="369540" cy="0"/>
          </a:xfrm>
          <a:prstGeom prst="straightConnector1">
            <a:avLst/>
          </a:prstGeom>
          <a:ln w="381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H="1">
            <a:off x="3881149" y="6187499"/>
            <a:ext cx="369540" cy="0"/>
          </a:xfrm>
          <a:prstGeom prst="straightConnector1">
            <a:avLst/>
          </a:prstGeom>
          <a:ln w="381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0800000" flipH="1">
            <a:off x="4915297" y="4253911"/>
            <a:ext cx="369540" cy="0"/>
          </a:xfrm>
          <a:prstGeom prst="straightConnector1">
            <a:avLst/>
          </a:prstGeom>
          <a:ln w="381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10800000" flipH="1">
            <a:off x="4905231" y="5212497"/>
            <a:ext cx="369540" cy="0"/>
          </a:xfrm>
          <a:prstGeom prst="straightConnector1">
            <a:avLst/>
          </a:prstGeom>
          <a:ln w="38100">
            <a:solidFill>
              <a:srgbClr val="10AC84"/>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rot="16200000">
            <a:off x="3186131" y="4735695"/>
            <a:ext cx="2753360" cy="369332"/>
          </a:xfrm>
          <a:prstGeom prst="rect">
            <a:avLst/>
          </a:prstGeom>
          <a:noFill/>
        </p:spPr>
        <p:txBody>
          <a:bodyPr wrap="square" rtlCol="0">
            <a:spAutoFit/>
          </a:bodyPr>
          <a:lstStyle/>
          <a:p>
            <a:r>
              <a:rPr lang="bg-BG" dirty="0" smtClean="0">
                <a:solidFill>
                  <a:srgbClr val="10AC84"/>
                </a:solidFill>
                <a:latin typeface="Candara" panose="020E0502030303020204" pitchFamily="34" charset="0"/>
              </a:rPr>
              <a:t>АКСТЪР КОМУНИКАТОР</a:t>
            </a:r>
            <a:endParaRPr lang="en-US" dirty="0">
              <a:solidFill>
                <a:srgbClr val="10AC84"/>
              </a:solidFill>
              <a:latin typeface="Candara" panose="020E0502030303020204" pitchFamily="34" charset="0"/>
            </a:endParaRPr>
          </a:p>
        </p:txBody>
      </p:sp>
      <p:sp>
        <p:nvSpPr>
          <p:cNvPr id="30" name="Rounded Rectangle 29"/>
          <p:cNvSpPr/>
          <p:nvPr/>
        </p:nvSpPr>
        <p:spPr>
          <a:xfrm>
            <a:off x="5284837" y="5810802"/>
            <a:ext cx="2883682" cy="689311"/>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Cn" pitchFamily="2" charset="0"/>
              </a:rPr>
              <a:t>АО в </a:t>
            </a:r>
            <a:r>
              <a:rPr lang="bg-BG" sz="2000" dirty="0" smtClean="0">
                <a:solidFill>
                  <a:srgbClr val="2E86DE"/>
                </a:solidFill>
                <a:latin typeface="Candara" panose="020E0502030303020204" pitchFamily="34" charset="0"/>
                <a:ea typeface="Roboto Cn" pitchFamily="2" charset="0"/>
              </a:rPr>
              <a:t>Столичен общински съвет</a:t>
            </a:r>
            <a:endParaRPr lang="en-US" sz="2000" dirty="0">
              <a:solidFill>
                <a:srgbClr val="2E86DE"/>
              </a:solidFill>
              <a:latin typeface="Candara" panose="020E0502030303020204" pitchFamily="34" charset="0"/>
              <a:ea typeface="Roboto Cn" pitchFamily="2" charset="0"/>
            </a:endParaRPr>
          </a:p>
        </p:txBody>
      </p:sp>
      <p:cxnSp>
        <p:nvCxnSpPr>
          <p:cNvPr id="31" name="Straight Arrow Connector 30"/>
          <p:cNvCxnSpPr/>
          <p:nvPr/>
        </p:nvCxnSpPr>
        <p:spPr>
          <a:xfrm rot="10800000" flipH="1">
            <a:off x="4894310" y="6175621"/>
            <a:ext cx="369540" cy="0"/>
          </a:xfrm>
          <a:prstGeom prst="straightConnector1">
            <a:avLst/>
          </a:prstGeom>
          <a:ln w="38100">
            <a:solidFill>
              <a:srgbClr val="10AC8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910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barn(inVertical)">
                                      <p:cBhvr>
                                        <p:cTn id="7" dur="500"/>
                                        <p:tgtEl>
                                          <p:spTgt spid="70"/>
                                        </p:tgtEl>
                                      </p:cBhvr>
                                    </p:animEffect>
                                  </p:childTnLst>
                                </p:cTn>
                              </p:par>
                              <p:par>
                                <p:cTn id="8" presetID="16" presetClass="entr" presetSubtype="21" fill="hold"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barn(inVertical)">
                                      <p:cBhvr>
                                        <p:cTn id="10" dur="500"/>
                                        <p:tgtEl>
                                          <p:spTgt spid="64"/>
                                        </p:tgtEl>
                                      </p:cBhvr>
                                    </p:animEffect>
                                  </p:childTnLst>
                                </p:cTn>
                              </p:par>
                              <p:par>
                                <p:cTn id="11" presetID="16" presetClass="entr" presetSubtype="21" fill="hold" nodeType="withEffect">
                                  <p:stCondLst>
                                    <p:cond delay="0"/>
                                  </p:stCondLst>
                                  <p:childTnLst>
                                    <p:set>
                                      <p:cBhvr>
                                        <p:cTn id="12" dur="1" fill="hold">
                                          <p:stCondLst>
                                            <p:cond delay="0"/>
                                          </p:stCondLst>
                                        </p:cTn>
                                        <p:tgtEl>
                                          <p:spTgt spid="69"/>
                                        </p:tgtEl>
                                        <p:attrNameLst>
                                          <p:attrName>style.visibility</p:attrName>
                                        </p:attrNameLst>
                                      </p:cBhvr>
                                      <p:to>
                                        <p:strVal val="visible"/>
                                      </p:to>
                                    </p:set>
                                    <p:animEffect transition="in" filter="barn(inVertical)">
                                      <p:cBhvr>
                                        <p:cTn id="13" dur="500"/>
                                        <p:tgtEl>
                                          <p:spTgt spid="69"/>
                                        </p:tgtEl>
                                      </p:cBhvr>
                                    </p:animEffect>
                                  </p:childTnLst>
                                </p:cTn>
                              </p:par>
                              <p:par>
                                <p:cTn id="14" presetID="16" presetClass="entr" presetSubtype="21" fill="hold" nodeType="withEffect">
                                  <p:stCondLst>
                                    <p:cond delay="0"/>
                                  </p:stCondLst>
                                  <p:childTnLst>
                                    <p:set>
                                      <p:cBhvr>
                                        <p:cTn id="15" dur="1" fill="hold">
                                          <p:stCondLst>
                                            <p:cond delay="0"/>
                                          </p:stCondLst>
                                        </p:cTn>
                                        <p:tgtEl>
                                          <p:spTgt spid="68"/>
                                        </p:tgtEl>
                                        <p:attrNameLst>
                                          <p:attrName>style.visibility</p:attrName>
                                        </p:attrNameLst>
                                      </p:cBhvr>
                                      <p:to>
                                        <p:strVal val="visible"/>
                                      </p:to>
                                    </p:set>
                                    <p:animEffect transition="in" filter="barn(inVertical)">
                                      <p:cBhvr>
                                        <p:cTn id="16" dur="500"/>
                                        <p:tgtEl>
                                          <p:spTgt spid="68"/>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74"/>
                                        </p:tgtEl>
                                        <p:attrNameLst>
                                          <p:attrName>style.visibility</p:attrName>
                                        </p:attrNameLst>
                                      </p:cBhvr>
                                      <p:to>
                                        <p:strVal val="visible"/>
                                      </p:to>
                                    </p:set>
                                    <p:animEffect transition="in" filter="barn(inVertical)">
                                      <p:cBhvr>
                                        <p:cTn id="19" dur="500"/>
                                        <p:tgtEl>
                                          <p:spTgt spid="74"/>
                                        </p:tgtEl>
                                      </p:cBhvr>
                                    </p:animEffect>
                                  </p:childTnLst>
                                </p:cTn>
                              </p:par>
                              <p:par>
                                <p:cTn id="20" presetID="16" presetClass="entr" presetSubtype="21" fill="hold" nodeType="withEffect">
                                  <p:stCondLst>
                                    <p:cond delay="0"/>
                                  </p:stCondLst>
                                  <p:childTnLst>
                                    <p:set>
                                      <p:cBhvr>
                                        <p:cTn id="21" dur="1" fill="hold">
                                          <p:stCondLst>
                                            <p:cond delay="0"/>
                                          </p:stCondLst>
                                        </p:cTn>
                                        <p:tgtEl>
                                          <p:spTgt spid="67"/>
                                        </p:tgtEl>
                                        <p:attrNameLst>
                                          <p:attrName>style.visibility</p:attrName>
                                        </p:attrNameLst>
                                      </p:cBhvr>
                                      <p:to>
                                        <p:strVal val="visible"/>
                                      </p:to>
                                    </p:set>
                                    <p:animEffect transition="in" filter="barn(inVertical)">
                                      <p:cBhvr>
                                        <p:cTn id="22" dur="500"/>
                                        <p:tgtEl>
                                          <p:spTgt spid="67"/>
                                        </p:tgtEl>
                                      </p:cBhvr>
                                    </p:animEffect>
                                  </p:childTnLst>
                                </p:cTn>
                              </p:par>
                              <p:par>
                                <p:cTn id="23" presetID="16" presetClass="entr" presetSubtype="21" fill="hold" nodeType="withEffect">
                                  <p:stCondLst>
                                    <p:cond delay="0"/>
                                  </p:stCondLst>
                                  <p:childTnLst>
                                    <p:set>
                                      <p:cBhvr>
                                        <p:cTn id="24" dur="1" fill="hold">
                                          <p:stCondLst>
                                            <p:cond delay="0"/>
                                          </p:stCondLst>
                                        </p:cTn>
                                        <p:tgtEl>
                                          <p:spTgt spid="71"/>
                                        </p:tgtEl>
                                        <p:attrNameLst>
                                          <p:attrName>style.visibility</p:attrName>
                                        </p:attrNameLst>
                                      </p:cBhvr>
                                      <p:to>
                                        <p:strVal val="visible"/>
                                      </p:to>
                                    </p:set>
                                    <p:animEffect transition="in" filter="barn(inVertical)">
                                      <p:cBhvr>
                                        <p:cTn id="25" dur="500"/>
                                        <p:tgtEl>
                                          <p:spTgt spid="71"/>
                                        </p:tgtEl>
                                      </p:cBhvr>
                                    </p:animEffect>
                                  </p:childTnLst>
                                </p:cTn>
                              </p:par>
                              <p:par>
                                <p:cTn id="26" presetID="16" presetClass="entr" presetSubtype="21" fill="hold" nodeType="withEffect">
                                  <p:stCondLst>
                                    <p:cond delay="0"/>
                                  </p:stCondLst>
                                  <p:childTnLst>
                                    <p:set>
                                      <p:cBhvr>
                                        <p:cTn id="27" dur="1" fill="hold">
                                          <p:stCondLst>
                                            <p:cond delay="0"/>
                                          </p:stCondLst>
                                        </p:cTn>
                                        <p:tgtEl>
                                          <p:spTgt spid="73"/>
                                        </p:tgtEl>
                                        <p:attrNameLst>
                                          <p:attrName>style.visibility</p:attrName>
                                        </p:attrNameLst>
                                      </p:cBhvr>
                                      <p:to>
                                        <p:strVal val="visible"/>
                                      </p:to>
                                    </p:set>
                                    <p:animEffect transition="in" filter="barn(inVertical)">
                                      <p:cBhvr>
                                        <p:cTn id="28" dur="500"/>
                                        <p:tgtEl>
                                          <p:spTgt spid="73"/>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barn(inVertical)">
                                      <p:cBhvr>
                                        <p:cTn id="34" dur="500"/>
                                        <p:tgtEl>
                                          <p:spTgt spid="53"/>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barn(inVertical)">
                                      <p:cBhvr>
                                        <p:cTn id="37" dur="500"/>
                                        <p:tgtEl>
                                          <p:spTgt spid="30"/>
                                        </p:tgtEl>
                                      </p:cBhvr>
                                    </p:animEffect>
                                  </p:childTnLst>
                                </p:cTn>
                              </p:par>
                              <p:par>
                                <p:cTn id="38" presetID="16" presetClass="entr" presetSubtype="21" fill="hold" nodeType="with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barn(inVertical)">
                                      <p:cBhvr>
                                        <p:cTn id="4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14" grpId="0" animBg="1"/>
      <p:bldP spid="74" grpId="0"/>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ounded Rectangle 52"/>
          <p:cNvSpPr/>
          <p:nvPr/>
        </p:nvSpPr>
        <p:spPr>
          <a:xfrm>
            <a:off x="518068" y="6203367"/>
            <a:ext cx="8160331" cy="383922"/>
          </a:xfrm>
          <a:prstGeom prst="roundRect">
            <a:avLst/>
          </a:prstGeom>
          <a:solidFill>
            <a:schemeClr val="bg1"/>
          </a:solidFill>
          <a:ln w="25400">
            <a:solidFill>
              <a:srgbClr val="5F27CD"/>
            </a:solid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bg-BG" sz="2000" b="1" dirty="0" smtClean="0">
                <a:solidFill>
                  <a:srgbClr val="5F27CD"/>
                </a:solidFill>
                <a:latin typeface="Candara" panose="020E0502030303020204" pitchFamily="34" charset="0"/>
              </a:rPr>
              <a:t>АКСТЪР ИНТЕРФЕЙСИ</a:t>
            </a:r>
            <a:endParaRPr lang="bg-BG" sz="2000" b="1" dirty="0">
              <a:solidFill>
                <a:srgbClr val="5F27CD"/>
              </a:solidFill>
              <a:latin typeface="Candara" panose="020E0502030303020204" pitchFamily="34" charset="0"/>
            </a:endParaRPr>
          </a:p>
        </p:txBody>
      </p:sp>
      <p:sp>
        <p:nvSpPr>
          <p:cNvPr id="5" name="TextBox 4"/>
          <p:cNvSpPr txBox="1"/>
          <p:nvPr/>
        </p:nvSpPr>
        <p:spPr>
          <a:xfrm>
            <a:off x="1278750" y="475166"/>
            <a:ext cx="7399649" cy="646331"/>
          </a:xfrm>
          <a:prstGeom prst="rect">
            <a:avLst/>
          </a:prstGeom>
          <a:noFill/>
        </p:spPr>
        <p:txBody>
          <a:bodyPr wrap="square" rtlCol="0">
            <a:spAutoFit/>
          </a:bodyPr>
          <a:lstStyle/>
          <a:p>
            <a:r>
              <a:rPr lang="bg-BG" sz="3600" b="1" dirty="0"/>
              <a:t>СТОЛИЧНА</a:t>
            </a:r>
            <a:r>
              <a:rPr lang="bg-BG" sz="3600" dirty="0"/>
              <a:t> </a:t>
            </a:r>
            <a:r>
              <a:rPr lang="bg-BG" sz="3600" b="1" dirty="0"/>
              <a:t>ОБЩИНА</a:t>
            </a:r>
            <a:endParaRPr lang="bg-BG" sz="3300" b="1" dirty="0"/>
          </a:p>
        </p:txBody>
      </p:sp>
      <p:sp>
        <p:nvSpPr>
          <p:cNvPr id="11" name="Rounded Rectangle 10"/>
          <p:cNvSpPr/>
          <p:nvPr/>
        </p:nvSpPr>
        <p:spPr>
          <a:xfrm>
            <a:off x="997467" y="2575109"/>
            <a:ext cx="2883682" cy="689311"/>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pitchFamily="2" charset="0"/>
              </a:rPr>
              <a:t>АО в Столична община</a:t>
            </a:r>
            <a:endParaRPr lang="en-US" sz="2000" dirty="0">
              <a:solidFill>
                <a:srgbClr val="2E86DE"/>
              </a:solidFill>
              <a:latin typeface="Candara" panose="020E0502030303020204" pitchFamily="34" charset="0"/>
              <a:ea typeface="Roboto" pitchFamily="2" charset="0"/>
            </a:endParaRPr>
          </a:p>
        </p:txBody>
      </p:sp>
      <p:sp>
        <p:nvSpPr>
          <p:cNvPr id="12" name="Rounded Rectangle 11"/>
          <p:cNvSpPr/>
          <p:nvPr/>
        </p:nvSpPr>
        <p:spPr>
          <a:xfrm>
            <a:off x="997467" y="3594443"/>
            <a:ext cx="2883682" cy="689311"/>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Cn" pitchFamily="2" charset="0"/>
              </a:rPr>
              <a:t>АО в Столичен общински съвет</a:t>
            </a:r>
            <a:endParaRPr lang="en-US" sz="2000" dirty="0">
              <a:solidFill>
                <a:srgbClr val="2E86DE"/>
              </a:solidFill>
              <a:latin typeface="Candara" panose="020E0502030303020204" pitchFamily="34" charset="0"/>
              <a:ea typeface="Roboto Cn" pitchFamily="2" charset="0"/>
            </a:endParaRPr>
          </a:p>
        </p:txBody>
      </p:sp>
      <p:sp>
        <p:nvSpPr>
          <p:cNvPr id="13" name="Rounded Rectangle 12"/>
          <p:cNvSpPr/>
          <p:nvPr/>
        </p:nvSpPr>
        <p:spPr>
          <a:xfrm>
            <a:off x="5290580" y="2565583"/>
            <a:ext cx="2883682" cy="1492067"/>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lang="bg-BG" sz="2000" dirty="0" smtClean="0">
                <a:solidFill>
                  <a:srgbClr val="2E86DE"/>
                </a:solidFill>
                <a:latin typeface="Candara" panose="020E0502030303020204" pitchFamily="34" charset="0"/>
                <a:ea typeface="Roboto Cn" pitchFamily="2" charset="0"/>
              </a:rPr>
              <a:t>Портали на СО</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Контактен център</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50 е-услуги</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Комуникационен портал на инспектората</a:t>
            </a:r>
            <a:endParaRPr lang="en-US" sz="1600" dirty="0">
              <a:solidFill>
                <a:srgbClr val="2E86DE"/>
              </a:solidFill>
              <a:latin typeface="Candara" panose="020E0502030303020204" pitchFamily="34" charset="0"/>
              <a:ea typeface="Roboto Cn" pitchFamily="2" charset="0"/>
            </a:endParaRPr>
          </a:p>
        </p:txBody>
      </p:sp>
      <p:cxnSp>
        <p:nvCxnSpPr>
          <p:cNvPr id="28" name="Straight Arrow Connector 27"/>
          <p:cNvCxnSpPr/>
          <p:nvPr/>
        </p:nvCxnSpPr>
        <p:spPr>
          <a:xfrm>
            <a:off x="658683" y="2921752"/>
            <a:ext cx="338784" cy="0"/>
          </a:xfrm>
          <a:prstGeom prst="straightConnector1">
            <a:avLst/>
          </a:prstGeom>
          <a:ln w="38100">
            <a:solidFill>
              <a:srgbClr val="0ABDE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55179" y="3939099"/>
            <a:ext cx="348356" cy="0"/>
          </a:xfrm>
          <a:prstGeom prst="straightConnector1">
            <a:avLst/>
          </a:prstGeom>
          <a:ln w="38100">
            <a:solidFill>
              <a:srgbClr val="0ABDE3"/>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16200000">
            <a:off x="-918746" y="3117751"/>
            <a:ext cx="2753360" cy="369332"/>
          </a:xfrm>
          <a:prstGeom prst="rect">
            <a:avLst/>
          </a:prstGeom>
          <a:noFill/>
        </p:spPr>
        <p:txBody>
          <a:bodyPr wrap="square" rtlCol="0">
            <a:spAutoFit/>
          </a:bodyPr>
          <a:lstStyle/>
          <a:p>
            <a:r>
              <a:rPr lang="bg-BG" dirty="0" smtClean="0">
                <a:solidFill>
                  <a:srgbClr val="0ABDE3"/>
                </a:solidFill>
                <a:latin typeface="Candara" panose="020E0502030303020204" pitchFamily="34" charset="0"/>
              </a:rPr>
              <a:t>АКСТЪР КОМУНИКАТОР</a:t>
            </a:r>
            <a:endParaRPr lang="en-US" dirty="0">
              <a:solidFill>
                <a:srgbClr val="0ABDE3"/>
              </a:solidFill>
              <a:latin typeface="Candara" panose="020E0502030303020204" pitchFamily="34" charset="0"/>
            </a:endParaRPr>
          </a:p>
        </p:txBody>
      </p:sp>
      <p:cxnSp>
        <p:nvCxnSpPr>
          <p:cNvPr id="64" name="Straight Arrow Connector 63"/>
          <p:cNvCxnSpPr/>
          <p:nvPr/>
        </p:nvCxnSpPr>
        <p:spPr>
          <a:xfrm>
            <a:off x="4250689" y="2919764"/>
            <a:ext cx="0" cy="3283603"/>
          </a:xfrm>
          <a:prstGeom prst="straightConnector1">
            <a:avLst/>
          </a:prstGeom>
          <a:ln w="381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903989" y="3363172"/>
            <a:ext cx="0" cy="2840195"/>
          </a:xfrm>
          <a:prstGeom prst="straightConnector1">
            <a:avLst/>
          </a:prstGeom>
          <a:ln w="381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a:off x="3889418" y="2919764"/>
            <a:ext cx="361271" cy="0"/>
          </a:xfrm>
          <a:prstGeom prst="straightConnector1">
            <a:avLst/>
          </a:prstGeom>
          <a:ln w="381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4903989" y="3363172"/>
            <a:ext cx="396657" cy="0"/>
          </a:xfrm>
          <a:prstGeom prst="straightConnector1">
            <a:avLst/>
          </a:prstGeom>
          <a:ln w="381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903989" y="5202326"/>
            <a:ext cx="396657" cy="0"/>
          </a:xfrm>
          <a:prstGeom prst="straightConnector1">
            <a:avLst/>
          </a:prstGeom>
          <a:ln w="381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655179" y="2919764"/>
            <a:ext cx="0" cy="1019334"/>
          </a:xfrm>
          <a:prstGeom prst="line">
            <a:avLst/>
          </a:prstGeom>
          <a:ln w="38100">
            <a:solidFill>
              <a:srgbClr val="0ABDE3"/>
            </a:solidFill>
          </a:ln>
        </p:spPr>
        <p:style>
          <a:lnRef idx="1">
            <a:schemeClr val="accent1"/>
          </a:lnRef>
          <a:fillRef idx="0">
            <a:schemeClr val="accent1"/>
          </a:fillRef>
          <a:effectRef idx="0">
            <a:schemeClr val="accent1"/>
          </a:effectRef>
          <a:fontRef idx="minor">
            <a:schemeClr val="tx1"/>
          </a:fontRef>
        </p:style>
      </p:cxnSp>
      <p:sp>
        <p:nvSpPr>
          <p:cNvPr id="32" name="Rounded Rectangle 31"/>
          <p:cNvSpPr/>
          <p:nvPr/>
        </p:nvSpPr>
        <p:spPr>
          <a:xfrm>
            <a:off x="5300646" y="4381277"/>
            <a:ext cx="2883682" cy="1718187"/>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lang="bg-BG" sz="2000" dirty="0" smtClean="0">
                <a:solidFill>
                  <a:srgbClr val="2E86DE"/>
                </a:solidFill>
                <a:latin typeface="Candara" panose="020E0502030303020204" pitchFamily="34" charset="0"/>
                <a:ea typeface="Roboto Cn" pitchFamily="2" charset="0"/>
              </a:rPr>
              <a:t>Портали АКСТЪР в СО</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4 е-услуги за избори</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Дирекция култура</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Деловодна справка</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Универсална услуга на СО</a:t>
            </a:r>
            <a:endParaRPr lang="en-US" sz="1600" dirty="0">
              <a:solidFill>
                <a:srgbClr val="2E86DE"/>
              </a:solidFill>
              <a:latin typeface="Candara" panose="020E0502030303020204" pitchFamily="34" charset="0"/>
              <a:ea typeface="Roboto Cn" pitchFamily="2" charset="0"/>
            </a:endParaRPr>
          </a:p>
        </p:txBody>
      </p:sp>
      <p:sp>
        <p:nvSpPr>
          <p:cNvPr id="45" name="Rounded Rectangle 44"/>
          <p:cNvSpPr/>
          <p:nvPr/>
        </p:nvSpPr>
        <p:spPr>
          <a:xfrm>
            <a:off x="1003510" y="4613777"/>
            <a:ext cx="2883682" cy="1022465"/>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lang="bg-BG" sz="2000" dirty="0" smtClean="0">
                <a:solidFill>
                  <a:srgbClr val="2E86DE"/>
                </a:solidFill>
                <a:latin typeface="Candara" panose="020E0502030303020204" pitchFamily="34" charset="0"/>
                <a:ea typeface="Roboto Cn" pitchFamily="2" charset="0"/>
              </a:rPr>
              <a:t>Други системи на СО</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Социални дейности</a:t>
            </a:r>
          </a:p>
          <a:p>
            <a:pPr marL="285750" indent="-285750">
              <a:buFont typeface="Wingdings" panose="05000000000000000000" pitchFamily="2" charset="2"/>
              <a:buChar char="q"/>
            </a:pPr>
            <a:r>
              <a:rPr lang="bg-BG" sz="1600" dirty="0" smtClean="0">
                <a:solidFill>
                  <a:srgbClr val="2E86DE"/>
                </a:solidFill>
                <a:latin typeface="Candara" panose="020E0502030303020204" pitchFamily="34" charset="0"/>
                <a:ea typeface="Roboto Cn" pitchFamily="2" charset="0"/>
              </a:rPr>
              <a:t>Транспорт</a:t>
            </a:r>
            <a:endParaRPr lang="en-US" sz="1600" dirty="0">
              <a:solidFill>
                <a:srgbClr val="2E86DE"/>
              </a:solidFill>
              <a:latin typeface="Candara" panose="020E0502030303020204" pitchFamily="34" charset="0"/>
              <a:ea typeface="Roboto Cn" pitchFamily="2" charset="0"/>
            </a:endParaRPr>
          </a:p>
        </p:txBody>
      </p:sp>
      <p:cxnSp>
        <p:nvCxnSpPr>
          <p:cNvPr id="47" name="Straight Arrow Connector 46"/>
          <p:cNvCxnSpPr/>
          <p:nvPr/>
        </p:nvCxnSpPr>
        <p:spPr>
          <a:xfrm flipH="1">
            <a:off x="3881149" y="5125009"/>
            <a:ext cx="361271" cy="0"/>
          </a:xfrm>
          <a:prstGeom prst="straightConnector1">
            <a:avLst/>
          </a:prstGeom>
          <a:ln w="38100">
            <a:solidFill>
              <a:srgbClr val="5F27CD"/>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4709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543355" y="2518040"/>
            <a:ext cx="4825572" cy="702631"/>
          </a:xfrm>
          <a:prstGeom prst="roundRect">
            <a:avLst/>
          </a:prstGeom>
          <a:ln w="25400">
            <a:solidFill>
              <a:srgbClr val="10AC84"/>
            </a:solidFill>
          </a:ln>
        </p:spPr>
        <p:style>
          <a:lnRef idx="2">
            <a:schemeClr val="dk1">
              <a:shade val="50000"/>
            </a:schemeClr>
          </a:lnRef>
          <a:fillRef idx="1">
            <a:schemeClr val="dk1"/>
          </a:fillRef>
          <a:effectRef idx="0">
            <a:schemeClr val="dk1"/>
          </a:effectRef>
          <a:fontRef idx="minor">
            <a:schemeClr val="lt1"/>
          </a:fontRef>
        </p:style>
        <p:txBody>
          <a:bodyPr bIns="18000" rtlCol="0" anchor="b" anchorCtr="0"/>
          <a:lstStyle/>
          <a:p>
            <a:pPr algn="r"/>
            <a:r>
              <a:rPr lang="bg-BG" sz="1600" b="1" dirty="0" smtClean="0">
                <a:solidFill>
                  <a:srgbClr val="10AC84"/>
                </a:solidFill>
                <a:latin typeface="Candara" panose="020E0502030303020204" pitchFamily="34" charset="0"/>
              </a:rPr>
              <a:t>АКСТЪР СЕОС</a:t>
            </a:r>
            <a:endParaRPr lang="bg-BG" sz="1600" b="1" dirty="0">
              <a:solidFill>
                <a:srgbClr val="10AC84"/>
              </a:solidFill>
              <a:latin typeface="Candara" panose="020E0502030303020204" pitchFamily="34" charset="0"/>
            </a:endParaRPr>
          </a:p>
        </p:txBody>
      </p:sp>
      <p:sp>
        <p:nvSpPr>
          <p:cNvPr id="20" name="Rounded Rectangle 19"/>
          <p:cNvSpPr/>
          <p:nvPr/>
        </p:nvSpPr>
        <p:spPr>
          <a:xfrm>
            <a:off x="604406" y="2578046"/>
            <a:ext cx="4722576" cy="319147"/>
          </a:xfrm>
          <a:prstGeom prst="roundRect">
            <a:avLst/>
          </a:prstGeom>
          <a:solidFill>
            <a:schemeClr val="bg1"/>
          </a:solidFill>
          <a:ln w="25400">
            <a:solidFill>
              <a:srgbClr val="EE525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bg-BG" sz="1600" b="1" dirty="0" smtClean="0">
                <a:solidFill>
                  <a:srgbClr val="EE5253"/>
                </a:solidFill>
                <a:latin typeface="Candara" panose="020E0502030303020204" pitchFamily="34" charset="0"/>
                <a:ea typeface="Roboto Cn" pitchFamily="2" charset="0"/>
              </a:rPr>
              <a:t>СЕОС</a:t>
            </a:r>
            <a:endParaRPr lang="en-US" sz="1600" b="1" dirty="0">
              <a:solidFill>
                <a:srgbClr val="EE5253"/>
              </a:solidFill>
              <a:latin typeface="Candara" panose="020E0502030303020204" pitchFamily="34" charset="0"/>
              <a:ea typeface="Roboto Cn" pitchFamily="2" charset="0"/>
            </a:endParaRPr>
          </a:p>
        </p:txBody>
      </p:sp>
      <p:sp>
        <p:nvSpPr>
          <p:cNvPr id="21" name="Rounded Rectangle 20"/>
          <p:cNvSpPr/>
          <p:nvPr/>
        </p:nvSpPr>
        <p:spPr>
          <a:xfrm>
            <a:off x="3432924" y="3917024"/>
            <a:ext cx="1936003" cy="569809"/>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1600" dirty="0" smtClean="0">
                <a:solidFill>
                  <a:srgbClr val="2E86DE"/>
                </a:solidFill>
                <a:latin typeface="Candara" panose="020E0502030303020204" pitchFamily="34" charset="0"/>
                <a:ea typeface="Roboto" pitchFamily="2" charset="0"/>
              </a:rPr>
              <a:t>АО в Столична община</a:t>
            </a:r>
            <a:endParaRPr lang="en-US" sz="1600" dirty="0">
              <a:solidFill>
                <a:srgbClr val="2E86DE"/>
              </a:solidFill>
              <a:latin typeface="Candara" panose="020E0502030303020204" pitchFamily="34" charset="0"/>
              <a:ea typeface="Roboto" pitchFamily="2" charset="0"/>
            </a:endParaRPr>
          </a:p>
        </p:txBody>
      </p:sp>
      <p:sp>
        <p:nvSpPr>
          <p:cNvPr id="22" name="Rounded Rectangle 21"/>
          <p:cNvSpPr/>
          <p:nvPr/>
        </p:nvSpPr>
        <p:spPr>
          <a:xfrm>
            <a:off x="543354" y="3492785"/>
            <a:ext cx="1936003" cy="569809"/>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1600" dirty="0" smtClean="0">
                <a:solidFill>
                  <a:srgbClr val="2E86DE"/>
                </a:solidFill>
                <a:latin typeface="Candara" panose="020E0502030303020204" pitchFamily="34" charset="0"/>
                <a:ea typeface="Roboto Cn" pitchFamily="2" charset="0"/>
              </a:rPr>
              <a:t>АО в 24 Районни администрации</a:t>
            </a:r>
            <a:endParaRPr lang="en-US" sz="1600" dirty="0">
              <a:solidFill>
                <a:srgbClr val="2E86DE"/>
              </a:solidFill>
              <a:latin typeface="Candara" panose="020E0502030303020204" pitchFamily="34" charset="0"/>
              <a:ea typeface="Roboto Cn" pitchFamily="2" charset="0"/>
            </a:endParaRPr>
          </a:p>
        </p:txBody>
      </p:sp>
      <p:sp>
        <p:nvSpPr>
          <p:cNvPr id="23" name="Rounded Rectangle 22"/>
          <p:cNvSpPr/>
          <p:nvPr/>
        </p:nvSpPr>
        <p:spPr>
          <a:xfrm>
            <a:off x="543355" y="5194176"/>
            <a:ext cx="1936001" cy="569809"/>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1600" dirty="0" smtClean="0">
                <a:solidFill>
                  <a:srgbClr val="2E86DE"/>
                </a:solidFill>
                <a:latin typeface="Candara" panose="020E0502030303020204" pitchFamily="34" charset="0"/>
                <a:ea typeface="Roboto Cn" pitchFamily="2" charset="0"/>
              </a:rPr>
              <a:t>АО в общински предприятия</a:t>
            </a:r>
            <a:endParaRPr lang="en-US" sz="1600" dirty="0">
              <a:solidFill>
                <a:srgbClr val="2E86DE"/>
              </a:solidFill>
              <a:latin typeface="Candara" panose="020E0502030303020204" pitchFamily="34" charset="0"/>
              <a:ea typeface="Roboto Cn" pitchFamily="2" charset="0"/>
            </a:endParaRPr>
          </a:p>
        </p:txBody>
      </p:sp>
      <p:sp>
        <p:nvSpPr>
          <p:cNvPr id="24" name="Rounded Rectangle 23"/>
          <p:cNvSpPr/>
          <p:nvPr/>
        </p:nvSpPr>
        <p:spPr>
          <a:xfrm>
            <a:off x="543357" y="6036935"/>
            <a:ext cx="1936001" cy="569809"/>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1600" dirty="0" smtClean="0">
                <a:solidFill>
                  <a:srgbClr val="2E86DE"/>
                </a:solidFill>
                <a:latin typeface="Candara" panose="020E0502030303020204" pitchFamily="34" charset="0"/>
                <a:ea typeface="Roboto Cn" pitchFamily="2" charset="0"/>
              </a:rPr>
              <a:t>АО в други предприятия</a:t>
            </a:r>
            <a:endParaRPr lang="en-US" sz="1600" dirty="0">
              <a:solidFill>
                <a:srgbClr val="2E86DE"/>
              </a:solidFill>
              <a:latin typeface="Candara" panose="020E0502030303020204" pitchFamily="34" charset="0"/>
              <a:ea typeface="Roboto Cn" pitchFamily="2" charset="0"/>
            </a:endParaRPr>
          </a:p>
        </p:txBody>
      </p:sp>
      <p:sp>
        <p:nvSpPr>
          <p:cNvPr id="25" name="Rounded Rectangle 24"/>
          <p:cNvSpPr/>
          <p:nvPr/>
        </p:nvSpPr>
        <p:spPr>
          <a:xfrm>
            <a:off x="543354" y="4346538"/>
            <a:ext cx="1936001" cy="569809"/>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1600" dirty="0" smtClean="0">
                <a:solidFill>
                  <a:srgbClr val="2E86DE"/>
                </a:solidFill>
                <a:latin typeface="Candara" panose="020E0502030303020204" pitchFamily="34" charset="0"/>
                <a:ea typeface="Roboto Cn" pitchFamily="2" charset="0"/>
              </a:rPr>
              <a:t>АО в Столичен инспекторат</a:t>
            </a:r>
            <a:endParaRPr lang="en-US" sz="1600" dirty="0">
              <a:solidFill>
                <a:srgbClr val="2E86DE"/>
              </a:solidFill>
              <a:latin typeface="Candara" panose="020E0502030303020204" pitchFamily="34" charset="0"/>
              <a:ea typeface="Roboto Cn" pitchFamily="2" charset="0"/>
            </a:endParaRPr>
          </a:p>
        </p:txBody>
      </p:sp>
      <p:sp>
        <p:nvSpPr>
          <p:cNvPr id="26" name="Rounded Rectangle 25"/>
          <p:cNvSpPr/>
          <p:nvPr/>
        </p:nvSpPr>
        <p:spPr>
          <a:xfrm>
            <a:off x="2889884" y="1977646"/>
            <a:ext cx="2479043" cy="341752"/>
          </a:xfrm>
          <a:prstGeom prst="roundRect">
            <a:avLst/>
          </a:prstGeom>
          <a:ln>
            <a:solidFill>
              <a:srgbClr val="FF9F4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1600" dirty="0" smtClean="0">
                <a:solidFill>
                  <a:srgbClr val="FF9F43"/>
                </a:solidFill>
                <a:latin typeface="Candara" panose="020E0502030303020204" pitchFamily="34" charset="0"/>
                <a:ea typeface="Roboto Cn" pitchFamily="2" charset="0"/>
              </a:rPr>
              <a:t>Други е-администрации</a:t>
            </a:r>
            <a:endParaRPr lang="en-US" sz="1600" dirty="0">
              <a:solidFill>
                <a:srgbClr val="FF9F43"/>
              </a:solidFill>
              <a:latin typeface="Candara" panose="020E0502030303020204" pitchFamily="34" charset="0"/>
              <a:ea typeface="Roboto Cn" pitchFamily="2" charset="0"/>
            </a:endParaRPr>
          </a:p>
        </p:txBody>
      </p:sp>
      <p:sp>
        <p:nvSpPr>
          <p:cNvPr id="70" name="Rounded Rectangle 69"/>
          <p:cNvSpPr/>
          <p:nvPr/>
        </p:nvSpPr>
        <p:spPr>
          <a:xfrm>
            <a:off x="3432924" y="6289381"/>
            <a:ext cx="5181845" cy="317363"/>
          </a:xfrm>
          <a:prstGeom prst="roundRect">
            <a:avLst/>
          </a:prstGeom>
          <a:solidFill>
            <a:schemeClr val="bg1"/>
          </a:solidFill>
          <a:ln w="25400">
            <a:solidFill>
              <a:srgbClr val="5F27CD"/>
            </a:solidFill>
          </a:ln>
        </p:spPr>
        <p:style>
          <a:lnRef idx="2">
            <a:schemeClr val="dk1">
              <a:shade val="50000"/>
            </a:schemeClr>
          </a:lnRef>
          <a:fillRef idx="1">
            <a:schemeClr val="dk1"/>
          </a:fillRef>
          <a:effectRef idx="0">
            <a:schemeClr val="dk1"/>
          </a:effectRef>
          <a:fontRef idx="minor">
            <a:schemeClr val="lt1"/>
          </a:fontRef>
        </p:style>
        <p:txBody>
          <a:bodyPr rtlCol="0" anchor="ctr" anchorCtr="0"/>
          <a:lstStyle/>
          <a:p>
            <a:pPr algn="ctr"/>
            <a:r>
              <a:rPr lang="bg-BG" sz="1600" b="1" dirty="0" smtClean="0">
                <a:solidFill>
                  <a:srgbClr val="5F27CD"/>
                </a:solidFill>
                <a:latin typeface="Candara" panose="020E0502030303020204" pitchFamily="34" charset="0"/>
              </a:rPr>
              <a:t>АКСТЪР ИНТЕРФЕЙСИ</a:t>
            </a:r>
            <a:endParaRPr lang="bg-BG" sz="1600" b="1" dirty="0">
              <a:solidFill>
                <a:srgbClr val="5F27CD"/>
              </a:solidFill>
              <a:latin typeface="Candara" panose="020E0502030303020204" pitchFamily="34" charset="0"/>
            </a:endParaRPr>
          </a:p>
        </p:txBody>
      </p:sp>
      <p:sp>
        <p:nvSpPr>
          <p:cNvPr id="74" name="Rounded Rectangle 73"/>
          <p:cNvSpPr/>
          <p:nvPr/>
        </p:nvSpPr>
        <p:spPr>
          <a:xfrm>
            <a:off x="3432925" y="4916347"/>
            <a:ext cx="1936002" cy="569809"/>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1600" dirty="0" smtClean="0">
                <a:solidFill>
                  <a:srgbClr val="2E86DE"/>
                </a:solidFill>
                <a:latin typeface="Candara" panose="020E0502030303020204" pitchFamily="34" charset="0"/>
                <a:ea typeface="Roboto Cn" pitchFamily="2" charset="0"/>
              </a:rPr>
              <a:t>АО в Столичен общински съвет</a:t>
            </a:r>
            <a:endParaRPr lang="en-US" sz="1600" dirty="0">
              <a:solidFill>
                <a:srgbClr val="2E86DE"/>
              </a:solidFill>
              <a:latin typeface="Candara" panose="020E0502030303020204" pitchFamily="34" charset="0"/>
              <a:ea typeface="Roboto Cn" pitchFamily="2" charset="0"/>
            </a:endParaRPr>
          </a:p>
        </p:txBody>
      </p:sp>
      <p:sp>
        <p:nvSpPr>
          <p:cNvPr id="75" name="Rounded Rectangle 74"/>
          <p:cNvSpPr/>
          <p:nvPr/>
        </p:nvSpPr>
        <p:spPr>
          <a:xfrm>
            <a:off x="6231016" y="2333392"/>
            <a:ext cx="2383751" cy="1233394"/>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lang="bg-BG" sz="1600" dirty="0" smtClean="0">
                <a:solidFill>
                  <a:srgbClr val="2E86DE"/>
                </a:solidFill>
                <a:latin typeface="Candara" panose="020E0502030303020204" pitchFamily="34" charset="0"/>
                <a:ea typeface="Roboto Cn" pitchFamily="2" charset="0"/>
              </a:rPr>
              <a:t>Портали на СО</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Контактен център</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50 е-услуги</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Комуникационен портал на инспектората</a:t>
            </a:r>
            <a:endParaRPr lang="en-US" sz="1200" dirty="0">
              <a:solidFill>
                <a:srgbClr val="2E86DE"/>
              </a:solidFill>
              <a:latin typeface="Candara" panose="020E0502030303020204" pitchFamily="34" charset="0"/>
              <a:ea typeface="Roboto Cn" pitchFamily="2" charset="0"/>
            </a:endParaRPr>
          </a:p>
        </p:txBody>
      </p:sp>
      <p:sp>
        <p:nvSpPr>
          <p:cNvPr id="85" name="Rounded Rectangle 84"/>
          <p:cNvSpPr/>
          <p:nvPr/>
        </p:nvSpPr>
        <p:spPr>
          <a:xfrm>
            <a:off x="6231017" y="3777690"/>
            <a:ext cx="2383751" cy="1233394"/>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lang="bg-BG" sz="1600" dirty="0" smtClean="0">
                <a:solidFill>
                  <a:srgbClr val="2E86DE"/>
                </a:solidFill>
                <a:latin typeface="Candara" panose="020E0502030303020204" pitchFamily="34" charset="0"/>
                <a:ea typeface="Roboto Cn" pitchFamily="2" charset="0"/>
              </a:rPr>
              <a:t>Портали АКСТЪР</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4 е-услуги за избори</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Дирекция култура</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Деловодна справка</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Универсална услуга на СО</a:t>
            </a:r>
            <a:endParaRPr lang="en-US" sz="1200" dirty="0">
              <a:solidFill>
                <a:srgbClr val="2E86DE"/>
              </a:solidFill>
              <a:latin typeface="Candara" panose="020E0502030303020204" pitchFamily="34" charset="0"/>
              <a:ea typeface="Roboto Cn" pitchFamily="2" charset="0"/>
            </a:endParaRPr>
          </a:p>
        </p:txBody>
      </p:sp>
      <p:sp>
        <p:nvSpPr>
          <p:cNvPr id="86" name="Rounded Rectangle 85"/>
          <p:cNvSpPr/>
          <p:nvPr/>
        </p:nvSpPr>
        <p:spPr>
          <a:xfrm>
            <a:off x="6231017" y="5201251"/>
            <a:ext cx="2383751" cy="845204"/>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lang="bg-BG" sz="1600" dirty="0" smtClean="0">
                <a:solidFill>
                  <a:srgbClr val="2E86DE"/>
                </a:solidFill>
                <a:latin typeface="Candara" panose="020E0502030303020204" pitchFamily="34" charset="0"/>
                <a:ea typeface="Roboto Cn" pitchFamily="2" charset="0"/>
              </a:rPr>
              <a:t>Други системи на СО</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Социални дейности</a:t>
            </a:r>
          </a:p>
          <a:p>
            <a:pPr marL="285750" indent="-285750">
              <a:buFont typeface="Wingdings" panose="05000000000000000000" pitchFamily="2" charset="2"/>
              <a:buChar char="q"/>
            </a:pPr>
            <a:r>
              <a:rPr lang="bg-BG" sz="1200" dirty="0" smtClean="0">
                <a:solidFill>
                  <a:srgbClr val="2E86DE"/>
                </a:solidFill>
                <a:latin typeface="Candara" panose="020E0502030303020204" pitchFamily="34" charset="0"/>
                <a:ea typeface="Roboto Cn" pitchFamily="2" charset="0"/>
              </a:rPr>
              <a:t>Транспорт</a:t>
            </a:r>
            <a:endParaRPr lang="en-US" sz="1200" dirty="0">
              <a:solidFill>
                <a:srgbClr val="2E86DE"/>
              </a:solidFill>
              <a:latin typeface="Candara" panose="020E0502030303020204" pitchFamily="34" charset="0"/>
              <a:ea typeface="Roboto Cn" pitchFamily="2" charset="0"/>
            </a:endParaRPr>
          </a:p>
        </p:txBody>
      </p:sp>
      <p:cxnSp>
        <p:nvCxnSpPr>
          <p:cNvPr id="109" name="Straight Arrow Connector 108"/>
          <p:cNvCxnSpPr/>
          <p:nvPr/>
        </p:nvCxnSpPr>
        <p:spPr>
          <a:xfrm flipV="1">
            <a:off x="4129404" y="2315927"/>
            <a:ext cx="1" cy="262119"/>
          </a:xfrm>
          <a:prstGeom prst="straightConnector1">
            <a:avLst/>
          </a:prstGeom>
          <a:ln w="25400">
            <a:solidFill>
              <a:srgbClr val="EE5253"/>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flipV="1">
            <a:off x="2781300" y="3220671"/>
            <a:ext cx="0" cy="3101168"/>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H="1">
            <a:off x="2479355" y="3698065"/>
            <a:ext cx="635320" cy="0"/>
          </a:xfrm>
          <a:prstGeom prst="straightConnector1">
            <a:avLst/>
          </a:prstGeom>
          <a:ln w="254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flipV="1">
            <a:off x="3114675" y="2897194"/>
            <a:ext cx="0" cy="2489001"/>
          </a:xfrm>
          <a:prstGeom prst="straightConnector1">
            <a:avLst/>
          </a:prstGeom>
          <a:ln w="254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flipH="1">
            <a:off x="2479355" y="3857864"/>
            <a:ext cx="301945" cy="0"/>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flipH="1">
            <a:off x="2479355" y="4555315"/>
            <a:ext cx="616270" cy="0"/>
          </a:xfrm>
          <a:prstGeom prst="straightConnector1">
            <a:avLst/>
          </a:prstGeom>
          <a:ln w="254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flipH="1">
            <a:off x="2479355" y="5386195"/>
            <a:ext cx="616270" cy="0"/>
          </a:xfrm>
          <a:prstGeom prst="straightConnector1">
            <a:avLst/>
          </a:prstGeom>
          <a:ln w="254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p:nvPr/>
        </p:nvCxnSpPr>
        <p:spPr>
          <a:xfrm>
            <a:off x="3114675" y="4118796"/>
            <a:ext cx="318249" cy="0"/>
          </a:xfrm>
          <a:prstGeom prst="straightConnector1">
            <a:avLst/>
          </a:prstGeom>
          <a:ln w="25400">
            <a:solidFill>
              <a:srgbClr val="EE5253"/>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flipH="1">
            <a:off x="2476020" y="4706472"/>
            <a:ext cx="301945" cy="0"/>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endCxn id="24" idx="3"/>
          </p:cNvCxnSpPr>
          <p:nvPr/>
        </p:nvCxnSpPr>
        <p:spPr>
          <a:xfrm flipH="1">
            <a:off x="2479358" y="6321839"/>
            <a:ext cx="292418" cy="1"/>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flipH="1">
            <a:off x="2479355" y="5554418"/>
            <a:ext cx="282896" cy="0"/>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p:nvPr/>
        </p:nvCxnSpPr>
        <p:spPr>
          <a:xfrm>
            <a:off x="2781300" y="4291032"/>
            <a:ext cx="651624" cy="0"/>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5629177" y="4291032"/>
            <a:ext cx="0" cy="910219"/>
          </a:xfrm>
          <a:prstGeom prst="line">
            <a:avLst/>
          </a:prstGeom>
          <a:ln w="25400">
            <a:solidFill>
              <a:srgbClr val="0ABDE3"/>
            </a:solidFill>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p:nvPr/>
        </p:nvCxnSpPr>
        <p:spPr>
          <a:xfrm flipH="1">
            <a:off x="5368928" y="5201490"/>
            <a:ext cx="250822" cy="0"/>
          </a:xfrm>
          <a:prstGeom prst="straightConnector1">
            <a:avLst/>
          </a:prstGeom>
          <a:ln w="25400">
            <a:solidFill>
              <a:srgbClr val="0ABDE3"/>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H="1">
            <a:off x="5371622" y="4278928"/>
            <a:ext cx="257555" cy="0"/>
          </a:xfrm>
          <a:prstGeom prst="straightConnector1">
            <a:avLst/>
          </a:prstGeom>
          <a:ln w="25400">
            <a:solidFill>
              <a:srgbClr val="0ABDE3"/>
            </a:solidFill>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p:nvPr/>
        </p:nvCxnSpPr>
        <p:spPr>
          <a:xfrm>
            <a:off x="5952855" y="2963362"/>
            <a:ext cx="0" cy="3316592"/>
          </a:xfrm>
          <a:prstGeom prst="straightConnector1">
            <a:avLst/>
          </a:prstGeom>
          <a:ln w="254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a:off x="5952854" y="2963362"/>
            <a:ext cx="264197" cy="0"/>
          </a:xfrm>
          <a:prstGeom prst="straightConnector1">
            <a:avLst/>
          </a:prstGeom>
          <a:ln w="254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966821" y="4394387"/>
            <a:ext cx="250230" cy="0"/>
          </a:xfrm>
          <a:prstGeom prst="straightConnector1">
            <a:avLst/>
          </a:prstGeom>
          <a:ln w="254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p:nvPr/>
        </p:nvCxnSpPr>
        <p:spPr>
          <a:xfrm>
            <a:off x="5952854" y="5645896"/>
            <a:ext cx="278162" cy="0"/>
          </a:xfrm>
          <a:prstGeom prst="straightConnector1">
            <a:avLst/>
          </a:prstGeom>
          <a:ln w="25400">
            <a:solidFill>
              <a:srgbClr val="5F27CD"/>
            </a:solidFill>
            <a:tailEnd type="triangle"/>
          </a:ln>
        </p:spPr>
        <p:style>
          <a:lnRef idx="1">
            <a:schemeClr val="accent1"/>
          </a:lnRef>
          <a:fillRef idx="0">
            <a:schemeClr val="accent1"/>
          </a:fillRef>
          <a:effectRef idx="0">
            <a:schemeClr val="accent1"/>
          </a:effectRef>
          <a:fontRef idx="minor">
            <a:schemeClr val="tx1"/>
          </a:fontRef>
        </p:style>
      </p:cxnSp>
      <p:cxnSp>
        <p:nvCxnSpPr>
          <p:cNvPr id="170" name="Straight Arrow Connector 169"/>
          <p:cNvCxnSpPr/>
          <p:nvPr/>
        </p:nvCxnSpPr>
        <p:spPr>
          <a:xfrm flipH="1">
            <a:off x="5378948" y="4118796"/>
            <a:ext cx="573906" cy="0"/>
          </a:xfrm>
          <a:prstGeom prst="straightConnector1">
            <a:avLst/>
          </a:prstGeom>
          <a:ln w="25400">
            <a:solidFill>
              <a:srgbClr val="5F27CD"/>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278750" y="475166"/>
            <a:ext cx="7399649" cy="646331"/>
          </a:xfrm>
          <a:prstGeom prst="rect">
            <a:avLst/>
          </a:prstGeom>
          <a:noFill/>
        </p:spPr>
        <p:txBody>
          <a:bodyPr wrap="square" rtlCol="0">
            <a:spAutoFit/>
          </a:bodyPr>
          <a:lstStyle/>
          <a:p>
            <a:r>
              <a:rPr lang="bg-BG" sz="3600" b="1" dirty="0"/>
              <a:t>СТОЛИЧНА</a:t>
            </a:r>
            <a:r>
              <a:rPr lang="bg-BG" sz="3600" dirty="0"/>
              <a:t> </a:t>
            </a:r>
            <a:r>
              <a:rPr lang="bg-BG" sz="3600" b="1" dirty="0"/>
              <a:t>ОБЩИНА</a:t>
            </a:r>
            <a:endParaRPr lang="bg-BG" sz="3300" b="1" dirty="0"/>
          </a:p>
        </p:txBody>
      </p:sp>
    </p:spTree>
    <p:extLst>
      <p:ext uri="{BB962C8B-B14F-4D97-AF65-F5344CB8AC3E}">
        <p14:creationId xmlns:p14="http://schemas.microsoft.com/office/powerpoint/2010/main" val="3469516104"/>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clrChange>
              <a:clrFrom>
                <a:srgbClr val="FFFFFF"/>
              </a:clrFrom>
              <a:clrTo>
                <a:srgbClr val="FFFFFF">
                  <a:alpha val="0"/>
                </a:srgbClr>
              </a:clrTo>
            </a:clrChange>
          </a:blip>
          <a:stretch>
            <a:fillRect/>
          </a:stretch>
        </p:blipFill>
        <p:spPr>
          <a:xfrm>
            <a:off x="767988" y="3289827"/>
            <a:ext cx="924150" cy="924150"/>
          </a:xfrm>
          <a:prstGeom prst="rect">
            <a:avLst/>
          </a:prstGeom>
        </p:spPr>
      </p:pic>
      <p:pic>
        <p:nvPicPr>
          <p:cNvPr id="4" name="Picture 3"/>
          <p:cNvPicPr>
            <a:picLocks noChangeAspect="1"/>
          </p:cNvPicPr>
          <p:nvPr/>
        </p:nvPicPr>
        <p:blipFill>
          <a:blip r:embed="rId4">
            <a:clrChange>
              <a:clrFrom>
                <a:srgbClr val="FFFFFF"/>
              </a:clrFrom>
              <a:clrTo>
                <a:srgbClr val="FFFFFF">
                  <a:alpha val="0"/>
                </a:srgbClr>
              </a:clrTo>
            </a:clrChange>
            <a:duotone>
              <a:schemeClr val="accent2">
                <a:shade val="45000"/>
                <a:satMod val="135000"/>
              </a:schemeClr>
              <a:prstClr val="white"/>
            </a:duotone>
          </a:blip>
          <a:stretch>
            <a:fillRect/>
          </a:stretch>
        </p:blipFill>
        <p:spPr>
          <a:xfrm>
            <a:off x="4245297" y="4110582"/>
            <a:ext cx="1207197" cy="669707"/>
          </a:xfrm>
          <a:prstGeom prst="rect">
            <a:avLst/>
          </a:prstGeom>
        </p:spPr>
      </p:pic>
      <p:pic>
        <p:nvPicPr>
          <p:cNvPr id="6" name="Picture 5"/>
          <p:cNvPicPr>
            <a:picLocks noChangeAspect="1"/>
          </p:cNvPicPr>
          <p:nvPr/>
        </p:nvPicPr>
        <p:blipFill>
          <a:blip r:embed="rId5">
            <a:clrChange>
              <a:clrFrom>
                <a:srgbClr val="FFFFFF"/>
              </a:clrFrom>
              <a:clrTo>
                <a:srgbClr val="FFFFFF">
                  <a:alpha val="0"/>
                </a:srgbClr>
              </a:clrTo>
            </a:clrChange>
            <a:duotone>
              <a:schemeClr val="accent2">
                <a:shade val="45000"/>
                <a:satMod val="135000"/>
              </a:schemeClr>
              <a:prstClr val="white"/>
            </a:duotone>
          </a:blip>
          <a:stretch>
            <a:fillRect/>
          </a:stretch>
        </p:blipFill>
        <p:spPr>
          <a:xfrm>
            <a:off x="2942590" y="3137914"/>
            <a:ext cx="736085" cy="736085"/>
          </a:xfrm>
          <a:prstGeom prst="rect">
            <a:avLst/>
          </a:prstGeom>
        </p:spPr>
      </p:pic>
      <p:pic>
        <p:nvPicPr>
          <p:cNvPr id="7" name="Picture 6"/>
          <p:cNvPicPr>
            <a:picLocks noChangeAspect="1"/>
          </p:cNvPicPr>
          <p:nvPr/>
        </p:nvPicPr>
        <p:blipFill>
          <a:blip r:embed="rId6">
            <a:clrChange>
              <a:clrFrom>
                <a:srgbClr val="FFFFFF"/>
              </a:clrFrom>
              <a:clrTo>
                <a:srgbClr val="FFFFFF">
                  <a:alpha val="0"/>
                </a:srgbClr>
              </a:clrTo>
            </a:clrChange>
            <a:duotone>
              <a:schemeClr val="accent2">
                <a:shade val="45000"/>
                <a:satMod val="135000"/>
              </a:schemeClr>
              <a:prstClr val="white"/>
            </a:duotone>
          </a:blip>
          <a:stretch>
            <a:fillRect/>
          </a:stretch>
        </p:blipFill>
        <p:spPr>
          <a:xfrm>
            <a:off x="2962527" y="4842730"/>
            <a:ext cx="679272" cy="679272"/>
          </a:xfrm>
          <a:prstGeom prst="rect">
            <a:avLst/>
          </a:prstGeom>
        </p:spPr>
      </p:pic>
      <p:pic>
        <p:nvPicPr>
          <p:cNvPr id="8" name="Picture 7"/>
          <p:cNvPicPr>
            <a:picLocks noChangeAspect="1"/>
          </p:cNvPicPr>
          <p:nvPr/>
        </p:nvPicPr>
        <p:blipFill>
          <a:blip r:embed="rId7">
            <a:clrChange>
              <a:clrFrom>
                <a:srgbClr val="FFFFFF"/>
              </a:clrFrom>
              <a:clrTo>
                <a:srgbClr val="FFFFFF">
                  <a:alpha val="0"/>
                </a:srgbClr>
              </a:clrTo>
            </a:clrChange>
            <a:duotone>
              <a:schemeClr val="accent1">
                <a:shade val="45000"/>
                <a:satMod val="135000"/>
              </a:schemeClr>
              <a:prstClr val="white"/>
            </a:duotone>
          </a:blip>
          <a:stretch>
            <a:fillRect/>
          </a:stretch>
        </p:blipFill>
        <p:spPr>
          <a:xfrm>
            <a:off x="894409" y="5768082"/>
            <a:ext cx="675772" cy="675772"/>
          </a:xfrm>
          <a:prstGeom prst="rect">
            <a:avLst/>
          </a:prstGeom>
        </p:spPr>
      </p:pic>
      <p:pic>
        <p:nvPicPr>
          <p:cNvPr id="9" name="Picture 8"/>
          <p:cNvPicPr>
            <a:picLocks noChangeAspect="1"/>
          </p:cNvPicPr>
          <p:nvPr/>
        </p:nvPicPr>
        <p:blipFill>
          <a:blip r:embed="rId8">
            <a:clrChange>
              <a:clrFrom>
                <a:srgbClr val="FFFFFF"/>
              </a:clrFrom>
              <a:clrTo>
                <a:srgbClr val="FFFFFF">
                  <a:alpha val="0"/>
                </a:srgbClr>
              </a:clrTo>
            </a:clrChange>
            <a:duotone>
              <a:schemeClr val="accent2">
                <a:shade val="45000"/>
                <a:satMod val="135000"/>
              </a:schemeClr>
              <a:prstClr val="white"/>
            </a:duotone>
          </a:blip>
          <a:stretch>
            <a:fillRect/>
          </a:stretch>
        </p:blipFill>
        <p:spPr>
          <a:xfrm>
            <a:off x="6001172" y="4030529"/>
            <a:ext cx="808288" cy="808288"/>
          </a:xfrm>
          <a:prstGeom prst="rect">
            <a:avLst/>
          </a:prstGeom>
        </p:spPr>
      </p:pic>
      <p:pic>
        <p:nvPicPr>
          <p:cNvPr id="10" name="Picture 9"/>
          <p:cNvPicPr>
            <a:picLocks noChangeAspect="1"/>
          </p:cNvPicPr>
          <p:nvPr/>
        </p:nvPicPr>
        <p:blipFill>
          <a:blip r:embed="rId9">
            <a:clrChange>
              <a:clrFrom>
                <a:srgbClr val="FFFFFF"/>
              </a:clrFrom>
              <a:clrTo>
                <a:srgbClr val="FFFFFF">
                  <a:alpha val="0"/>
                </a:srgbClr>
              </a:clrTo>
            </a:clrChange>
            <a:duotone>
              <a:schemeClr val="accent6">
                <a:shade val="45000"/>
                <a:satMod val="135000"/>
              </a:schemeClr>
              <a:prstClr val="white"/>
            </a:duotone>
          </a:blip>
          <a:stretch>
            <a:fillRect/>
          </a:stretch>
        </p:blipFill>
        <p:spPr>
          <a:xfrm>
            <a:off x="4445293" y="2249944"/>
            <a:ext cx="771415" cy="771415"/>
          </a:xfrm>
          <a:prstGeom prst="rect">
            <a:avLst/>
          </a:prstGeom>
        </p:spPr>
      </p:pic>
      <p:pic>
        <p:nvPicPr>
          <p:cNvPr id="11" name="Picture 10"/>
          <p:cNvPicPr>
            <a:picLocks noChangeAspect="1"/>
          </p:cNvPicPr>
          <p:nvPr/>
        </p:nvPicPr>
        <p:blipFill>
          <a:blip r:embed="rId10">
            <a:clrChange>
              <a:clrFrom>
                <a:srgbClr val="FFFFFF"/>
              </a:clrFrom>
              <a:clrTo>
                <a:srgbClr val="FFFFFF">
                  <a:alpha val="0"/>
                </a:srgbClr>
              </a:clrTo>
            </a:clrChange>
          </a:blip>
          <a:stretch>
            <a:fillRect/>
          </a:stretch>
        </p:blipFill>
        <p:spPr>
          <a:xfrm>
            <a:off x="742673" y="2181344"/>
            <a:ext cx="956570" cy="956570"/>
          </a:xfrm>
          <a:prstGeom prst="rect">
            <a:avLst/>
          </a:prstGeom>
        </p:spPr>
      </p:pic>
      <p:pic>
        <p:nvPicPr>
          <p:cNvPr id="12" name="Picture 11"/>
          <p:cNvPicPr>
            <a:picLocks noChangeAspect="1"/>
          </p:cNvPicPr>
          <p:nvPr/>
        </p:nvPicPr>
        <p:blipFill>
          <a:blip r:embed="rId11">
            <a:clrChange>
              <a:clrFrom>
                <a:srgbClr val="FFFFFF"/>
              </a:clrFrom>
              <a:clrTo>
                <a:srgbClr val="FFFFFF">
                  <a:alpha val="0"/>
                </a:srgbClr>
              </a:clrTo>
            </a:clrChange>
          </a:blip>
          <a:stretch>
            <a:fillRect/>
          </a:stretch>
        </p:blipFill>
        <p:spPr>
          <a:xfrm>
            <a:off x="816430" y="4363800"/>
            <a:ext cx="826043" cy="826043"/>
          </a:xfrm>
          <a:prstGeom prst="rect">
            <a:avLst/>
          </a:prstGeom>
        </p:spPr>
      </p:pic>
      <p:pic>
        <p:nvPicPr>
          <p:cNvPr id="13" name="Picture 12"/>
          <p:cNvPicPr>
            <a:picLocks noChangeAspect="1"/>
          </p:cNvPicPr>
          <p:nvPr/>
        </p:nvPicPr>
        <p:blipFill>
          <a:blip r:embed="rId1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7830556" y="2808767"/>
            <a:ext cx="697189" cy="697189"/>
          </a:xfrm>
          <a:prstGeom prst="rect">
            <a:avLst/>
          </a:prstGeom>
          <a:noFill/>
          <a:ln>
            <a:noFill/>
          </a:ln>
        </p:spPr>
      </p:pic>
      <p:pic>
        <p:nvPicPr>
          <p:cNvPr id="14" name="Picture 13"/>
          <p:cNvPicPr>
            <a:picLocks noChangeAspect="1"/>
          </p:cNvPicPr>
          <p:nvPr/>
        </p:nvPicPr>
        <p:blipFill>
          <a:blip r:embed="rId13">
            <a:clrChange>
              <a:clrFrom>
                <a:srgbClr val="FFFFFF"/>
              </a:clrFrom>
              <a:clrTo>
                <a:srgbClr val="FFFFFF">
                  <a:alpha val="0"/>
                </a:srgbClr>
              </a:clrTo>
            </a:clrChange>
            <a:duotone>
              <a:schemeClr val="accent1">
                <a:shade val="45000"/>
                <a:satMod val="135000"/>
              </a:schemeClr>
              <a:prstClr val="white"/>
            </a:duotone>
          </a:blip>
          <a:stretch>
            <a:fillRect/>
          </a:stretch>
        </p:blipFill>
        <p:spPr>
          <a:xfrm>
            <a:off x="7572737" y="4870947"/>
            <a:ext cx="1192264" cy="661423"/>
          </a:xfrm>
          <a:prstGeom prst="rect">
            <a:avLst/>
          </a:prstGeom>
        </p:spPr>
      </p:pic>
      <p:sp>
        <p:nvSpPr>
          <p:cNvPr id="15" name="TextBox 14"/>
          <p:cNvSpPr txBox="1"/>
          <p:nvPr/>
        </p:nvSpPr>
        <p:spPr>
          <a:xfrm>
            <a:off x="419743" y="2888975"/>
            <a:ext cx="1670650" cy="338554"/>
          </a:xfrm>
          <a:prstGeom prst="rect">
            <a:avLst/>
          </a:prstGeom>
          <a:noFill/>
        </p:spPr>
        <p:txBody>
          <a:bodyPr wrap="none" rtlCol="0">
            <a:spAutoFit/>
          </a:bodyPr>
          <a:lstStyle/>
          <a:p>
            <a:r>
              <a:rPr lang="bg-BG" sz="1600" dirty="0" smtClean="0">
                <a:latin typeface="Candara" panose="020E0502030303020204" pitchFamily="34" charset="0"/>
              </a:rPr>
              <a:t>Сметоизвозване</a:t>
            </a:r>
            <a:endParaRPr lang="en-US" sz="1600" dirty="0">
              <a:latin typeface="Candara" panose="020E0502030303020204" pitchFamily="34" charset="0"/>
            </a:endParaRPr>
          </a:p>
        </p:txBody>
      </p:sp>
      <p:sp>
        <p:nvSpPr>
          <p:cNvPr id="16" name="TextBox 15"/>
          <p:cNvSpPr txBox="1"/>
          <p:nvPr/>
        </p:nvSpPr>
        <p:spPr>
          <a:xfrm>
            <a:off x="-211919" y="5093657"/>
            <a:ext cx="2939379" cy="584775"/>
          </a:xfrm>
          <a:prstGeom prst="rect">
            <a:avLst/>
          </a:prstGeom>
          <a:noFill/>
        </p:spPr>
        <p:txBody>
          <a:bodyPr wrap="square" rtlCol="0">
            <a:spAutoFit/>
          </a:bodyPr>
          <a:lstStyle/>
          <a:p>
            <a:pPr algn="ctr"/>
            <a:r>
              <a:rPr lang="bg-BG" sz="1600" dirty="0" smtClean="0">
                <a:latin typeface="Candara" panose="020E0502030303020204" pitchFamily="34" charset="0"/>
              </a:rPr>
              <a:t>Машинно метене</a:t>
            </a:r>
          </a:p>
          <a:p>
            <a:pPr algn="ctr"/>
            <a:r>
              <a:rPr lang="bg-BG" sz="1600" dirty="0" smtClean="0">
                <a:latin typeface="Candara" panose="020E0502030303020204" pitchFamily="34" charset="0"/>
              </a:rPr>
              <a:t>и миене</a:t>
            </a:r>
          </a:p>
        </p:txBody>
      </p:sp>
      <p:sp>
        <p:nvSpPr>
          <p:cNvPr id="17" name="TextBox 16"/>
          <p:cNvSpPr txBox="1"/>
          <p:nvPr/>
        </p:nvSpPr>
        <p:spPr>
          <a:xfrm>
            <a:off x="375561" y="3944212"/>
            <a:ext cx="1728358" cy="338554"/>
          </a:xfrm>
          <a:prstGeom prst="rect">
            <a:avLst/>
          </a:prstGeom>
          <a:noFill/>
        </p:spPr>
        <p:txBody>
          <a:bodyPr wrap="none" rtlCol="0">
            <a:spAutoFit/>
          </a:bodyPr>
          <a:lstStyle/>
          <a:p>
            <a:r>
              <a:rPr lang="bg-BG" sz="1600" dirty="0" smtClean="0">
                <a:latin typeface="Candara" panose="020E0502030303020204" pitchFamily="34" charset="0"/>
              </a:rPr>
              <a:t>Снегопочистване</a:t>
            </a:r>
            <a:endParaRPr lang="en-US" sz="1600" dirty="0">
              <a:latin typeface="Candara" panose="020E0502030303020204" pitchFamily="34" charset="0"/>
            </a:endParaRPr>
          </a:p>
        </p:txBody>
      </p:sp>
      <p:sp>
        <p:nvSpPr>
          <p:cNvPr id="18" name="TextBox 17"/>
          <p:cNvSpPr txBox="1"/>
          <p:nvPr/>
        </p:nvSpPr>
        <p:spPr>
          <a:xfrm>
            <a:off x="129511" y="6369597"/>
            <a:ext cx="2247731" cy="338554"/>
          </a:xfrm>
          <a:prstGeom prst="rect">
            <a:avLst/>
          </a:prstGeom>
          <a:noFill/>
        </p:spPr>
        <p:txBody>
          <a:bodyPr wrap="none" rtlCol="0">
            <a:spAutoFit/>
          </a:bodyPr>
          <a:lstStyle/>
          <a:p>
            <a:r>
              <a:rPr lang="bg-BG" sz="1600" dirty="0" smtClean="0">
                <a:latin typeface="Candara" panose="020E0502030303020204" pitchFamily="34" charset="0"/>
              </a:rPr>
              <a:t>Инспектор в движение</a:t>
            </a:r>
            <a:endParaRPr lang="en-US" sz="1600" dirty="0">
              <a:latin typeface="Candara" panose="020E0502030303020204" pitchFamily="34" charset="0"/>
            </a:endParaRPr>
          </a:p>
        </p:txBody>
      </p:sp>
      <p:sp>
        <p:nvSpPr>
          <p:cNvPr id="19" name="TextBox 18"/>
          <p:cNvSpPr txBox="1"/>
          <p:nvPr/>
        </p:nvSpPr>
        <p:spPr>
          <a:xfrm>
            <a:off x="2455168" y="3860661"/>
            <a:ext cx="1729961" cy="584775"/>
          </a:xfrm>
          <a:prstGeom prst="rect">
            <a:avLst/>
          </a:prstGeom>
          <a:noFill/>
        </p:spPr>
        <p:txBody>
          <a:bodyPr wrap="none" rtlCol="0">
            <a:spAutoFit/>
          </a:bodyPr>
          <a:lstStyle/>
          <a:p>
            <a:r>
              <a:rPr lang="bg-BG" sz="1600" dirty="0" smtClean="0">
                <a:latin typeface="Candara" panose="020E0502030303020204" pitchFamily="34" charset="0"/>
              </a:rPr>
              <a:t>Комуникационен</a:t>
            </a:r>
          </a:p>
          <a:p>
            <a:pPr algn="ctr"/>
            <a:r>
              <a:rPr lang="bg-BG" sz="1600" dirty="0" smtClean="0">
                <a:latin typeface="Candara" panose="020E0502030303020204" pitchFamily="34" charset="0"/>
              </a:rPr>
              <a:t>сървър</a:t>
            </a:r>
            <a:endParaRPr lang="en-US" sz="1600" dirty="0">
              <a:latin typeface="Candara" panose="020E0502030303020204" pitchFamily="34" charset="0"/>
            </a:endParaRPr>
          </a:p>
        </p:txBody>
      </p:sp>
      <p:sp>
        <p:nvSpPr>
          <p:cNvPr id="20" name="TextBox 19"/>
          <p:cNvSpPr txBox="1"/>
          <p:nvPr/>
        </p:nvSpPr>
        <p:spPr>
          <a:xfrm>
            <a:off x="2520026" y="5590863"/>
            <a:ext cx="1612942" cy="338554"/>
          </a:xfrm>
          <a:prstGeom prst="rect">
            <a:avLst/>
          </a:prstGeom>
          <a:noFill/>
        </p:spPr>
        <p:txBody>
          <a:bodyPr wrap="none" rtlCol="0">
            <a:spAutoFit/>
          </a:bodyPr>
          <a:lstStyle/>
          <a:p>
            <a:r>
              <a:rPr lang="bg-BG" sz="1600" dirty="0" smtClean="0">
                <a:latin typeface="Candara" panose="020E0502030303020204" pitchFamily="34" charset="0"/>
              </a:rPr>
              <a:t>УЕБ ГИС сървър</a:t>
            </a:r>
            <a:endParaRPr lang="en-US" sz="1600" dirty="0">
              <a:latin typeface="Candara" panose="020E0502030303020204" pitchFamily="34" charset="0"/>
            </a:endParaRPr>
          </a:p>
        </p:txBody>
      </p:sp>
      <p:sp>
        <p:nvSpPr>
          <p:cNvPr id="21" name="TextBox 20"/>
          <p:cNvSpPr txBox="1"/>
          <p:nvPr/>
        </p:nvSpPr>
        <p:spPr>
          <a:xfrm>
            <a:off x="4264925" y="4791334"/>
            <a:ext cx="1237839" cy="338554"/>
          </a:xfrm>
          <a:prstGeom prst="rect">
            <a:avLst/>
          </a:prstGeom>
          <a:noFill/>
        </p:spPr>
        <p:txBody>
          <a:bodyPr wrap="none" rtlCol="0">
            <a:spAutoFit/>
          </a:bodyPr>
          <a:lstStyle/>
          <a:p>
            <a:r>
              <a:rPr lang="bg-BG" sz="1600" dirty="0" smtClean="0">
                <a:latin typeface="Candara" panose="020E0502030303020204" pitchFamily="34" charset="0"/>
              </a:rPr>
              <a:t>ГИС сървър</a:t>
            </a:r>
            <a:endParaRPr lang="en-US" sz="1600" dirty="0">
              <a:latin typeface="Candara" panose="020E0502030303020204" pitchFamily="34" charset="0"/>
            </a:endParaRPr>
          </a:p>
        </p:txBody>
      </p:sp>
      <p:sp>
        <p:nvSpPr>
          <p:cNvPr id="22" name="TextBox 21"/>
          <p:cNvSpPr txBox="1"/>
          <p:nvPr/>
        </p:nvSpPr>
        <p:spPr>
          <a:xfrm>
            <a:off x="5784767" y="4797496"/>
            <a:ext cx="1287532" cy="338554"/>
          </a:xfrm>
          <a:prstGeom prst="rect">
            <a:avLst/>
          </a:prstGeom>
          <a:noFill/>
        </p:spPr>
        <p:txBody>
          <a:bodyPr wrap="none" rtlCol="0">
            <a:spAutoFit/>
          </a:bodyPr>
          <a:lstStyle/>
          <a:p>
            <a:r>
              <a:rPr lang="bg-BG" sz="1600" dirty="0" smtClean="0">
                <a:latin typeface="Candara" panose="020E0502030303020204" pitchFamily="34" charset="0"/>
              </a:rPr>
              <a:t>Уеб система</a:t>
            </a:r>
          </a:p>
        </p:txBody>
      </p:sp>
      <p:sp>
        <p:nvSpPr>
          <p:cNvPr id="23" name="TextBox 22"/>
          <p:cNvSpPr txBox="1"/>
          <p:nvPr/>
        </p:nvSpPr>
        <p:spPr>
          <a:xfrm>
            <a:off x="4121051" y="3004722"/>
            <a:ext cx="1516762" cy="338554"/>
          </a:xfrm>
          <a:prstGeom prst="rect">
            <a:avLst/>
          </a:prstGeom>
          <a:noFill/>
        </p:spPr>
        <p:txBody>
          <a:bodyPr wrap="none" rtlCol="0">
            <a:spAutoFit/>
          </a:bodyPr>
          <a:lstStyle/>
          <a:p>
            <a:r>
              <a:rPr lang="bg-BG" sz="1600" dirty="0" smtClean="0">
                <a:latin typeface="Candara" panose="020E0502030303020204" pitchFamily="34" charset="0"/>
              </a:rPr>
              <a:t>Цифров модел</a:t>
            </a:r>
            <a:endParaRPr lang="en-US" sz="1600" dirty="0">
              <a:latin typeface="Candara" panose="020E0502030303020204" pitchFamily="34" charset="0"/>
            </a:endParaRPr>
          </a:p>
        </p:txBody>
      </p:sp>
      <p:sp>
        <p:nvSpPr>
          <p:cNvPr id="24" name="TextBox 23"/>
          <p:cNvSpPr txBox="1"/>
          <p:nvPr/>
        </p:nvSpPr>
        <p:spPr>
          <a:xfrm>
            <a:off x="7561320" y="3449278"/>
            <a:ext cx="1266693" cy="584775"/>
          </a:xfrm>
          <a:prstGeom prst="rect">
            <a:avLst/>
          </a:prstGeom>
          <a:noFill/>
        </p:spPr>
        <p:txBody>
          <a:bodyPr wrap="none" rtlCol="0">
            <a:spAutoFit/>
          </a:bodyPr>
          <a:lstStyle/>
          <a:p>
            <a:r>
              <a:rPr lang="bg-BG" sz="1600" dirty="0" smtClean="0">
                <a:latin typeface="Candara" panose="020E0502030303020204" pitchFamily="34" charset="0"/>
              </a:rPr>
              <a:t>Оперативен</a:t>
            </a:r>
          </a:p>
          <a:p>
            <a:pPr algn="ctr"/>
            <a:r>
              <a:rPr lang="bg-BG" sz="1600" dirty="0" smtClean="0">
                <a:latin typeface="Candara" panose="020E0502030303020204" pitchFamily="34" charset="0"/>
              </a:rPr>
              <a:t>център</a:t>
            </a:r>
            <a:endParaRPr lang="en-US" sz="1600" dirty="0">
              <a:latin typeface="Candara" panose="020E0502030303020204" pitchFamily="34" charset="0"/>
            </a:endParaRPr>
          </a:p>
        </p:txBody>
      </p:sp>
      <p:sp>
        <p:nvSpPr>
          <p:cNvPr id="25" name="TextBox 24"/>
          <p:cNvSpPr txBox="1"/>
          <p:nvPr/>
        </p:nvSpPr>
        <p:spPr>
          <a:xfrm>
            <a:off x="7572737" y="5409318"/>
            <a:ext cx="1156086" cy="584775"/>
          </a:xfrm>
          <a:prstGeom prst="rect">
            <a:avLst/>
          </a:prstGeom>
          <a:noFill/>
        </p:spPr>
        <p:txBody>
          <a:bodyPr wrap="none" rtlCol="0">
            <a:spAutoFit/>
          </a:bodyPr>
          <a:lstStyle/>
          <a:p>
            <a:pPr algn="ctr"/>
            <a:r>
              <a:rPr lang="bg-BG" sz="1600" dirty="0" smtClean="0">
                <a:latin typeface="Candara" panose="020E0502030303020204" pitchFamily="34" charset="0"/>
              </a:rPr>
              <a:t>Служители</a:t>
            </a:r>
          </a:p>
          <a:p>
            <a:pPr algn="ctr"/>
            <a:r>
              <a:rPr lang="bg-BG" sz="1600" dirty="0" smtClean="0">
                <a:latin typeface="Candara" panose="020E0502030303020204" pitchFamily="34" charset="0"/>
              </a:rPr>
              <a:t>на СО и СИ</a:t>
            </a:r>
            <a:endParaRPr lang="en-US" sz="1600" dirty="0">
              <a:latin typeface="Candara" panose="020E0502030303020204" pitchFamily="34" charset="0"/>
            </a:endParaRPr>
          </a:p>
        </p:txBody>
      </p:sp>
      <p:cxnSp>
        <p:nvCxnSpPr>
          <p:cNvPr id="77" name="Straight Arrow Connector 76"/>
          <p:cNvCxnSpPr/>
          <p:nvPr/>
        </p:nvCxnSpPr>
        <p:spPr>
          <a:xfrm flipH="1" flipV="1">
            <a:off x="4858709" y="3469330"/>
            <a:ext cx="2944" cy="496864"/>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5330025" y="4464975"/>
            <a:ext cx="548634" cy="0"/>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7091679" y="4626380"/>
            <a:ext cx="424873" cy="424873"/>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rot="5400000">
            <a:off x="7091678" y="3483622"/>
            <a:ext cx="424873" cy="424873"/>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3887983" y="3596005"/>
            <a:ext cx="424873" cy="424873"/>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5400000">
            <a:off x="2038968" y="5436148"/>
            <a:ext cx="424873" cy="424873"/>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rot="5400000">
            <a:off x="3887983" y="4626379"/>
            <a:ext cx="424873" cy="424873"/>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2043945" y="2790334"/>
            <a:ext cx="437195" cy="43719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flipV="1">
            <a:off x="2056239" y="4298905"/>
            <a:ext cx="398929" cy="39893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a:off x="2011260" y="3745725"/>
            <a:ext cx="457015"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6" name="Title 1"/>
          <p:cNvSpPr>
            <a:spLocks noGrp="1"/>
          </p:cNvSpPr>
          <p:nvPr>
            <p:ph type="title"/>
          </p:nvPr>
        </p:nvSpPr>
        <p:spPr>
          <a:xfrm>
            <a:off x="1319283" y="506455"/>
            <a:ext cx="7524003" cy="970450"/>
          </a:xfrm>
        </p:spPr>
        <p:txBody>
          <a:bodyPr/>
          <a:lstStyle/>
          <a:p>
            <a:r>
              <a:rPr lang="bg-BG" dirty="0" smtClean="0"/>
              <a:t>Дейности по чистотата в Столичен инспекторат</a:t>
            </a:r>
            <a:endParaRPr lang="bg-BG" dirty="0"/>
          </a:p>
        </p:txBody>
      </p:sp>
    </p:spTree>
    <p:extLst>
      <p:ext uri="{BB962C8B-B14F-4D97-AF65-F5344CB8AC3E}">
        <p14:creationId xmlns:p14="http://schemas.microsoft.com/office/powerpoint/2010/main" val="1670700114"/>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ДЕТСКИ ГРАДИНИ</a:t>
            </a:r>
            <a:endParaRPr lang="bg-BG" dirty="0"/>
          </a:p>
        </p:txBody>
      </p:sp>
      <p:sp>
        <p:nvSpPr>
          <p:cNvPr id="5" name="Rounded Rectangle 4"/>
          <p:cNvSpPr/>
          <p:nvPr/>
        </p:nvSpPr>
        <p:spPr>
          <a:xfrm>
            <a:off x="552592" y="3114455"/>
            <a:ext cx="2218318" cy="805135"/>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pitchFamily="2" charset="0"/>
              </a:rPr>
              <a:t>АО в Столична община</a:t>
            </a:r>
            <a:endParaRPr lang="en-US" sz="2000" dirty="0">
              <a:solidFill>
                <a:srgbClr val="2E86DE"/>
              </a:solidFill>
              <a:latin typeface="Candara" panose="020E0502030303020204" pitchFamily="34" charset="0"/>
              <a:ea typeface="Roboto" pitchFamily="2" charset="0"/>
            </a:endParaRPr>
          </a:p>
        </p:txBody>
      </p:sp>
      <p:cxnSp>
        <p:nvCxnSpPr>
          <p:cNvPr id="8" name="Straight Connector 7"/>
          <p:cNvCxnSpPr/>
          <p:nvPr/>
        </p:nvCxnSpPr>
        <p:spPr>
          <a:xfrm>
            <a:off x="3015863" y="3517022"/>
            <a:ext cx="0" cy="1637550"/>
          </a:xfrm>
          <a:prstGeom prst="line">
            <a:avLst/>
          </a:prstGeom>
          <a:ln w="25400">
            <a:solidFill>
              <a:srgbClr val="10AC84"/>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774277" y="5155298"/>
            <a:ext cx="235623" cy="0"/>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770913" y="3517022"/>
            <a:ext cx="238987" cy="0"/>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552593" y="4752005"/>
            <a:ext cx="2218318" cy="805135"/>
          </a:xfrm>
          <a:prstGeom prst="roundRect">
            <a:avLst/>
          </a:prstGeom>
          <a:ln>
            <a:solidFill>
              <a:srgbClr val="2E86DE"/>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2E86DE"/>
                </a:solidFill>
                <a:latin typeface="Candara" panose="020E0502030303020204" pitchFamily="34" charset="0"/>
                <a:ea typeface="Roboto Cn" pitchFamily="2" charset="0"/>
              </a:rPr>
              <a:t>АО в 24 Районни администрации</a:t>
            </a:r>
            <a:endParaRPr lang="en-US" sz="2000" dirty="0">
              <a:solidFill>
                <a:srgbClr val="2E86DE"/>
              </a:solidFill>
              <a:latin typeface="Candara" panose="020E0502030303020204" pitchFamily="34" charset="0"/>
              <a:ea typeface="Roboto Cn" pitchFamily="2" charset="0"/>
            </a:endParaRPr>
          </a:p>
        </p:txBody>
      </p:sp>
      <p:sp>
        <p:nvSpPr>
          <p:cNvPr id="14" name="Rounded Rectangle 13"/>
          <p:cNvSpPr/>
          <p:nvPr/>
        </p:nvSpPr>
        <p:spPr>
          <a:xfrm>
            <a:off x="3403720" y="3946870"/>
            <a:ext cx="2218318" cy="805135"/>
          </a:xfrm>
          <a:prstGeom prst="roundRect">
            <a:avLst/>
          </a:prstGeom>
          <a:ln>
            <a:solidFill>
              <a:srgbClr val="576574"/>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bg-BG" sz="2000" dirty="0" smtClean="0">
                <a:solidFill>
                  <a:srgbClr val="576574"/>
                </a:solidFill>
                <a:latin typeface="Candara" panose="020E0502030303020204" pitchFamily="34" charset="0"/>
                <a:ea typeface="Roboto" pitchFamily="2" charset="0"/>
              </a:rPr>
              <a:t>АКСТЪР МУЛТИОФИС</a:t>
            </a:r>
            <a:endParaRPr lang="en-US" sz="2000" dirty="0">
              <a:solidFill>
                <a:srgbClr val="576574"/>
              </a:solidFill>
              <a:latin typeface="Candara" panose="020E0502030303020204" pitchFamily="34" charset="0"/>
              <a:ea typeface="Roboto" pitchFamily="2" charset="0"/>
            </a:endParaRPr>
          </a:p>
        </p:txBody>
      </p:sp>
      <p:cxnSp>
        <p:nvCxnSpPr>
          <p:cNvPr id="25" name="Straight Arrow Connector 24"/>
          <p:cNvCxnSpPr/>
          <p:nvPr/>
        </p:nvCxnSpPr>
        <p:spPr>
          <a:xfrm>
            <a:off x="3035300" y="4349437"/>
            <a:ext cx="368420" cy="0"/>
          </a:xfrm>
          <a:prstGeom prst="straightConnector1">
            <a:avLst/>
          </a:prstGeom>
          <a:ln w="25400">
            <a:solidFill>
              <a:srgbClr val="10AC84"/>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rot="16200000">
            <a:off x="2072257" y="4212686"/>
            <a:ext cx="2192908" cy="246221"/>
          </a:xfrm>
          <a:prstGeom prst="rect">
            <a:avLst/>
          </a:prstGeom>
          <a:solidFill>
            <a:schemeClr val="bg2"/>
          </a:solidFill>
        </p:spPr>
        <p:txBody>
          <a:bodyPr wrap="none" lIns="0" tIns="0" rIns="0" bIns="0" rtlCol="0" anchor="ctr" anchorCtr="0">
            <a:spAutoFit/>
          </a:bodyPr>
          <a:lstStyle/>
          <a:p>
            <a:r>
              <a:rPr lang="bg-BG" sz="1600" dirty="0" smtClean="0">
                <a:solidFill>
                  <a:srgbClr val="10AC84"/>
                </a:solidFill>
                <a:latin typeface="Candara" panose="020E0502030303020204" pitchFamily="34" charset="0"/>
              </a:rPr>
              <a:t>АКСТЪР КОМУНИКАТОР</a:t>
            </a:r>
            <a:endParaRPr lang="en-US" sz="1600" dirty="0">
              <a:solidFill>
                <a:srgbClr val="10AC84"/>
              </a:solidFill>
              <a:latin typeface="Candara" panose="020E0502030303020204" pitchFamily="34" charset="0"/>
            </a:endParaRPr>
          </a:p>
        </p:txBody>
      </p:sp>
      <p:sp>
        <p:nvSpPr>
          <p:cNvPr id="35" name="Rounded Rectangle 34"/>
          <p:cNvSpPr/>
          <p:nvPr/>
        </p:nvSpPr>
        <p:spPr>
          <a:xfrm>
            <a:off x="6262374" y="3128094"/>
            <a:ext cx="2218318" cy="2442685"/>
          </a:xfrm>
          <a:prstGeom prst="roundRect">
            <a:avLst/>
          </a:prstGeom>
          <a:ln>
            <a:solidFill>
              <a:srgbClr val="576574"/>
            </a:solidFill>
          </a:ln>
        </p:spPr>
        <p:style>
          <a:lnRef idx="2">
            <a:schemeClr val="dk1">
              <a:shade val="50000"/>
            </a:schemeClr>
          </a:lnRef>
          <a:fillRef idx="1">
            <a:schemeClr val="dk1"/>
          </a:fillRef>
          <a:effectRef idx="0">
            <a:schemeClr val="dk1"/>
          </a:effectRef>
          <a:fontRef idx="minor">
            <a:schemeClr val="lt1"/>
          </a:fontRef>
        </p:style>
        <p:txBody>
          <a:bodyPr rtlCol="0" anchor="t" anchorCtr="0"/>
          <a:lstStyle/>
          <a:p>
            <a:pPr algn="ctr"/>
            <a:r>
              <a:rPr lang="bg-BG" sz="2000" dirty="0" smtClean="0">
                <a:solidFill>
                  <a:srgbClr val="576574"/>
                </a:solidFill>
                <a:latin typeface="Candara" panose="020E0502030303020204" pitchFamily="34" charset="0"/>
                <a:ea typeface="Roboto" pitchFamily="2" charset="0"/>
              </a:rPr>
              <a:t>200 детски заведения</a:t>
            </a:r>
            <a:endParaRPr lang="en-US" sz="2000" dirty="0">
              <a:solidFill>
                <a:srgbClr val="576574"/>
              </a:solidFill>
              <a:latin typeface="Candara" panose="020E0502030303020204" pitchFamily="34" charset="0"/>
              <a:ea typeface="Roboto" pitchFamily="2" charset="0"/>
            </a:endParaRPr>
          </a:p>
        </p:txBody>
      </p:sp>
      <p:pic>
        <p:nvPicPr>
          <p:cNvPr id="36" name="Picture 35"/>
          <p:cNvPicPr>
            <a:picLocks noChangeAspect="1"/>
          </p:cNvPicPr>
          <p:nvPr/>
        </p:nvPicPr>
        <p:blipFill>
          <a:blip r:embed="rId3"/>
          <a:stretch>
            <a:fillRect/>
          </a:stretch>
        </p:blipFill>
        <p:spPr>
          <a:xfrm>
            <a:off x="6345445" y="4071787"/>
            <a:ext cx="410131" cy="227525"/>
          </a:xfrm>
          <a:prstGeom prst="rect">
            <a:avLst/>
          </a:prstGeom>
        </p:spPr>
      </p:pic>
      <p:pic>
        <p:nvPicPr>
          <p:cNvPr id="37" name="Picture 36"/>
          <p:cNvPicPr>
            <a:picLocks noChangeAspect="1"/>
          </p:cNvPicPr>
          <p:nvPr/>
        </p:nvPicPr>
        <p:blipFill>
          <a:blip r:embed="rId3"/>
          <a:stretch>
            <a:fillRect/>
          </a:stretch>
        </p:blipFill>
        <p:spPr>
          <a:xfrm>
            <a:off x="6755576" y="4071787"/>
            <a:ext cx="410131" cy="227525"/>
          </a:xfrm>
          <a:prstGeom prst="rect">
            <a:avLst/>
          </a:prstGeom>
        </p:spPr>
      </p:pic>
      <p:pic>
        <p:nvPicPr>
          <p:cNvPr id="38" name="Picture 37"/>
          <p:cNvPicPr>
            <a:picLocks noChangeAspect="1"/>
          </p:cNvPicPr>
          <p:nvPr/>
        </p:nvPicPr>
        <p:blipFill>
          <a:blip r:embed="rId3"/>
          <a:stretch>
            <a:fillRect/>
          </a:stretch>
        </p:blipFill>
        <p:spPr>
          <a:xfrm>
            <a:off x="7165707" y="4071787"/>
            <a:ext cx="410131" cy="227525"/>
          </a:xfrm>
          <a:prstGeom prst="rect">
            <a:avLst/>
          </a:prstGeom>
        </p:spPr>
      </p:pic>
      <p:pic>
        <p:nvPicPr>
          <p:cNvPr id="39" name="Picture 38"/>
          <p:cNvPicPr>
            <a:picLocks noChangeAspect="1"/>
          </p:cNvPicPr>
          <p:nvPr/>
        </p:nvPicPr>
        <p:blipFill>
          <a:blip r:embed="rId3"/>
          <a:stretch>
            <a:fillRect/>
          </a:stretch>
        </p:blipFill>
        <p:spPr>
          <a:xfrm>
            <a:off x="7575838" y="4071786"/>
            <a:ext cx="410131" cy="227525"/>
          </a:xfrm>
          <a:prstGeom prst="rect">
            <a:avLst/>
          </a:prstGeom>
        </p:spPr>
      </p:pic>
      <p:pic>
        <p:nvPicPr>
          <p:cNvPr id="40" name="Picture 39"/>
          <p:cNvPicPr>
            <a:picLocks noChangeAspect="1"/>
          </p:cNvPicPr>
          <p:nvPr/>
        </p:nvPicPr>
        <p:blipFill>
          <a:blip r:embed="rId3"/>
          <a:stretch>
            <a:fillRect/>
          </a:stretch>
        </p:blipFill>
        <p:spPr>
          <a:xfrm>
            <a:off x="7991227" y="4071785"/>
            <a:ext cx="410131" cy="227525"/>
          </a:xfrm>
          <a:prstGeom prst="rect">
            <a:avLst/>
          </a:prstGeom>
        </p:spPr>
      </p:pic>
      <p:pic>
        <p:nvPicPr>
          <p:cNvPr id="41" name="Picture 40"/>
          <p:cNvPicPr>
            <a:picLocks noChangeAspect="1"/>
          </p:cNvPicPr>
          <p:nvPr/>
        </p:nvPicPr>
        <p:blipFill>
          <a:blip r:embed="rId3"/>
          <a:stretch>
            <a:fillRect/>
          </a:stretch>
        </p:blipFill>
        <p:spPr>
          <a:xfrm>
            <a:off x="6345445" y="4299312"/>
            <a:ext cx="410131" cy="227525"/>
          </a:xfrm>
          <a:prstGeom prst="rect">
            <a:avLst/>
          </a:prstGeom>
        </p:spPr>
      </p:pic>
      <p:pic>
        <p:nvPicPr>
          <p:cNvPr id="42" name="Picture 41"/>
          <p:cNvPicPr>
            <a:picLocks noChangeAspect="1"/>
          </p:cNvPicPr>
          <p:nvPr/>
        </p:nvPicPr>
        <p:blipFill>
          <a:blip r:embed="rId3"/>
          <a:stretch>
            <a:fillRect/>
          </a:stretch>
        </p:blipFill>
        <p:spPr>
          <a:xfrm>
            <a:off x="6755576" y="4299312"/>
            <a:ext cx="410131" cy="227525"/>
          </a:xfrm>
          <a:prstGeom prst="rect">
            <a:avLst/>
          </a:prstGeom>
        </p:spPr>
      </p:pic>
      <p:pic>
        <p:nvPicPr>
          <p:cNvPr id="43" name="Picture 42"/>
          <p:cNvPicPr>
            <a:picLocks noChangeAspect="1"/>
          </p:cNvPicPr>
          <p:nvPr/>
        </p:nvPicPr>
        <p:blipFill>
          <a:blip r:embed="rId3"/>
          <a:stretch>
            <a:fillRect/>
          </a:stretch>
        </p:blipFill>
        <p:spPr>
          <a:xfrm>
            <a:off x="7165707" y="4299312"/>
            <a:ext cx="410131" cy="227525"/>
          </a:xfrm>
          <a:prstGeom prst="rect">
            <a:avLst/>
          </a:prstGeom>
        </p:spPr>
      </p:pic>
      <p:pic>
        <p:nvPicPr>
          <p:cNvPr id="44" name="Picture 43"/>
          <p:cNvPicPr>
            <a:picLocks noChangeAspect="1"/>
          </p:cNvPicPr>
          <p:nvPr/>
        </p:nvPicPr>
        <p:blipFill>
          <a:blip r:embed="rId3"/>
          <a:stretch>
            <a:fillRect/>
          </a:stretch>
        </p:blipFill>
        <p:spPr>
          <a:xfrm>
            <a:off x="7575838" y="4299311"/>
            <a:ext cx="410131" cy="227525"/>
          </a:xfrm>
          <a:prstGeom prst="rect">
            <a:avLst/>
          </a:prstGeom>
        </p:spPr>
      </p:pic>
      <p:pic>
        <p:nvPicPr>
          <p:cNvPr id="45" name="Picture 44"/>
          <p:cNvPicPr>
            <a:picLocks noChangeAspect="1"/>
          </p:cNvPicPr>
          <p:nvPr/>
        </p:nvPicPr>
        <p:blipFill>
          <a:blip r:embed="rId3"/>
          <a:stretch>
            <a:fillRect/>
          </a:stretch>
        </p:blipFill>
        <p:spPr>
          <a:xfrm>
            <a:off x="7991227" y="4299310"/>
            <a:ext cx="410131" cy="227525"/>
          </a:xfrm>
          <a:prstGeom prst="rect">
            <a:avLst/>
          </a:prstGeom>
        </p:spPr>
      </p:pic>
      <p:pic>
        <p:nvPicPr>
          <p:cNvPr id="46" name="Picture 45"/>
          <p:cNvPicPr>
            <a:picLocks noChangeAspect="1"/>
          </p:cNvPicPr>
          <p:nvPr/>
        </p:nvPicPr>
        <p:blipFill>
          <a:blip r:embed="rId3"/>
          <a:stretch>
            <a:fillRect/>
          </a:stretch>
        </p:blipFill>
        <p:spPr>
          <a:xfrm>
            <a:off x="6345445" y="4526837"/>
            <a:ext cx="410131" cy="227525"/>
          </a:xfrm>
          <a:prstGeom prst="rect">
            <a:avLst/>
          </a:prstGeom>
        </p:spPr>
      </p:pic>
      <p:pic>
        <p:nvPicPr>
          <p:cNvPr id="47" name="Picture 46"/>
          <p:cNvPicPr>
            <a:picLocks noChangeAspect="1"/>
          </p:cNvPicPr>
          <p:nvPr/>
        </p:nvPicPr>
        <p:blipFill>
          <a:blip r:embed="rId3"/>
          <a:stretch>
            <a:fillRect/>
          </a:stretch>
        </p:blipFill>
        <p:spPr>
          <a:xfrm>
            <a:off x="6755576" y="4526837"/>
            <a:ext cx="410131" cy="227525"/>
          </a:xfrm>
          <a:prstGeom prst="rect">
            <a:avLst/>
          </a:prstGeom>
        </p:spPr>
      </p:pic>
      <p:pic>
        <p:nvPicPr>
          <p:cNvPr id="48" name="Picture 47"/>
          <p:cNvPicPr>
            <a:picLocks noChangeAspect="1"/>
          </p:cNvPicPr>
          <p:nvPr/>
        </p:nvPicPr>
        <p:blipFill>
          <a:blip r:embed="rId3"/>
          <a:stretch>
            <a:fillRect/>
          </a:stretch>
        </p:blipFill>
        <p:spPr>
          <a:xfrm>
            <a:off x="7165707" y="4526837"/>
            <a:ext cx="410131" cy="227525"/>
          </a:xfrm>
          <a:prstGeom prst="rect">
            <a:avLst/>
          </a:prstGeom>
        </p:spPr>
      </p:pic>
      <p:pic>
        <p:nvPicPr>
          <p:cNvPr id="49" name="Picture 48"/>
          <p:cNvPicPr>
            <a:picLocks noChangeAspect="1"/>
          </p:cNvPicPr>
          <p:nvPr/>
        </p:nvPicPr>
        <p:blipFill>
          <a:blip r:embed="rId3"/>
          <a:stretch>
            <a:fillRect/>
          </a:stretch>
        </p:blipFill>
        <p:spPr>
          <a:xfrm>
            <a:off x="7575838" y="4526836"/>
            <a:ext cx="410131" cy="227525"/>
          </a:xfrm>
          <a:prstGeom prst="rect">
            <a:avLst/>
          </a:prstGeom>
        </p:spPr>
      </p:pic>
      <p:pic>
        <p:nvPicPr>
          <p:cNvPr id="50" name="Picture 49"/>
          <p:cNvPicPr>
            <a:picLocks noChangeAspect="1"/>
          </p:cNvPicPr>
          <p:nvPr/>
        </p:nvPicPr>
        <p:blipFill>
          <a:blip r:embed="rId3"/>
          <a:stretch>
            <a:fillRect/>
          </a:stretch>
        </p:blipFill>
        <p:spPr>
          <a:xfrm>
            <a:off x="7991227" y="4526835"/>
            <a:ext cx="410131" cy="227525"/>
          </a:xfrm>
          <a:prstGeom prst="rect">
            <a:avLst/>
          </a:prstGeom>
        </p:spPr>
      </p:pic>
      <p:pic>
        <p:nvPicPr>
          <p:cNvPr id="51" name="Picture 50"/>
          <p:cNvPicPr>
            <a:picLocks noChangeAspect="1"/>
          </p:cNvPicPr>
          <p:nvPr/>
        </p:nvPicPr>
        <p:blipFill>
          <a:blip r:embed="rId3"/>
          <a:stretch>
            <a:fillRect/>
          </a:stretch>
        </p:blipFill>
        <p:spPr>
          <a:xfrm>
            <a:off x="6345445" y="4757430"/>
            <a:ext cx="410131" cy="227525"/>
          </a:xfrm>
          <a:prstGeom prst="rect">
            <a:avLst/>
          </a:prstGeom>
        </p:spPr>
      </p:pic>
      <p:pic>
        <p:nvPicPr>
          <p:cNvPr id="52" name="Picture 51"/>
          <p:cNvPicPr>
            <a:picLocks noChangeAspect="1"/>
          </p:cNvPicPr>
          <p:nvPr/>
        </p:nvPicPr>
        <p:blipFill>
          <a:blip r:embed="rId3"/>
          <a:stretch>
            <a:fillRect/>
          </a:stretch>
        </p:blipFill>
        <p:spPr>
          <a:xfrm>
            <a:off x="6755576" y="4757430"/>
            <a:ext cx="410131" cy="227525"/>
          </a:xfrm>
          <a:prstGeom prst="rect">
            <a:avLst/>
          </a:prstGeom>
        </p:spPr>
      </p:pic>
      <p:pic>
        <p:nvPicPr>
          <p:cNvPr id="53" name="Picture 52"/>
          <p:cNvPicPr>
            <a:picLocks noChangeAspect="1"/>
          </p:cNvPicPr>
          <p:nvPr/>
        </p:nvPicPr>
        <p:blipFill>
          <a:blip r:embed="rId3"/>
          <a:stretch>
            <a:fillRect/>
          </a:stretch>
        </p:blipFill>
        <p:spPr>
          <a:xfrm>
            <a:off x="7165707" y="4757430"/>
            <a:ext cx="410131" cy="227525"/>
          </a:xfrm>
          <a:prstGeom prst="rect">
            <a:avLst/>
          </a:prstGeom>
        </p:spPr>
      </p:pic>
      <p:pic>
        <p:nvPicPr>
          <p:cNvPr id="54" name="Picture 53"/>
          <p:cNvPicPr>
            <a:picLocks noChangeAspect="1"/>
          </p:cNvPicPr>
          <p:nvPr/>
        </p:nvPicPr>
        <p:blipFill>
          <a:blip r:embed="rId3"/>
          <a:stretch>
            <a:fillRect/>
          </a:stretch>
        </p:blipFill>
        <p:spPr>
          <a:xfrm>
            <a:off x="7575838" y="4757429"/>
            <a:ext cx="410131" cy="227525"/>
          </a:xfrm>
          <a:prstGeom prst="rect">
            <a:avLst/>
          </a:prstGeom>
        </p:spPr>
      </p:pic>
      <p:pic>
        <p:nvPicPr>
          <p:cNvPr id="55" name="Picture 54"/>
          <p:cNvPicPr>
            <a:picLocks noChangeAspect="1"/>
          </p:cNvPicPr>
          <p:nvPr/>
        </p:nvPicPr>
        <p:blipFill>
          <a:blip r:embed="rId3"/>
          <a:stretch>
            <a:fillRect/>
          </a:stretch>
        </p:blipFill>
        <p:spPr>
          <a:xfrm>
            <a:off x="7991227" y="4757428"/>
            <a:ext cx="410131" cy="227525"/>
          </a:xfrm>
          <a:prstGeom prst="rect">
            <a:avLst/>
          </a:prstGeom>
        </p:spPr>
      </p:pic>
      <p:pic>
        <p:nvPicPr>
          <p:cNvPr id="56" name="Picture 55"/>
          <p:cNvPicPr>
            <a:picLocks noChangeAspect="1"/>
          </p:cNvPicPr>
          <p:nvPr/>
        </p:nvPicPr>
        <p:blipFill>
          <a:blip r:embed="rId3"/>
          <a:stretch>
            <a:fillRect/>
          </a:stretch>
        </p:blipFill>
        <p:spPr>
          <a:xfrm>
            <a:off x="6345445" y="4981886"/>
            <a:ext cx="410131" cy="227525"/>
          </a:xfrm>
          <a:prstGeom prst="rect">
            <a:avLst/>
          </a:prstGeom>
        </p:spPr>
      </p:pic>
      <p:pic>
        <p:nvPicPr>
          <p:cNvPr id="57" name="Picture 56"/>
          <p:cNvPicPr>
            <a:picLocks noChangeAspect="1"/>
          </p:cNvPicPr>
          <p:nvPr/>
        </p:nvPicPr>
        <p:blipFill>
          <a:blip r:embed="rId3"/>
          <a:stretch>
            <a:fillRect/>
          </a:stretch>
        </p:blipFill>
        <p:spPr>
          <a:xfrm>
            <a:off x="6755576" y="4981886"/>
            <a:ext cx="410131" cy="227525"/>
          </a:xfrm>
          <a:prstGeom prst="rect">
            <a:avLst/>
          </a:prstGeom>
        </p:spPr>
      </p:pic>
      <p:pic>
        <p:nvPicPr>
          <p:cNvPr id="58" name="Picture 57"/>
          <p:cNvPicPr>
            <a:picLocks noChangeAspect="1"/>
          </p:cNvPicPr>
          <p:nvPr/>
        </p:nvPicPr>
        <p:blipFill>
          <a:blip r:embed="rId3"/>
          <a:stretch>
            <a:fillRect/>
          </a:stretch>
        </p:blipFill>
        <p:spPr>
          <a:xfrm>
            <a:off x="7165707" y="4981886"/>
            <a:ext cx="410131" cy="227525"/>
          </a:xfrm>
          <a:prstGeom prst="rect">
            <a:avLst/>
          </a:prstGeom>
        </p:spPr>
      </p:pic>
      <p:pic>
        <p:nvPicPr>
          <p:cNvPr id="59" name="Picture 58"/>
          <p:cNvPicPr>
            <a:picLocks noChangeAspect="1"/>
          </p:cNvPicPr>
          <p:nvPr/>
        </p:nvPicPr>
        <p:blipFill>
          <a:blip r:embed="rId3"/>
          <a:stretch>
            <a:fillRect/>
          </a:stretch>
        </p:blipFill>
        <p:spPr>
          <a:xfrm>
            <a:off x="7575838" y="4981885"/>
            <a:ext cx="410131" cy="227525"/>
          </a:xfrm>
          <a:prstGeom prst="rect">
            <a:avLst/>
          </a:prstGeom>
        </p:spPr>
      </p:pic>
      <p:pic>
        <p:nvPicPr>
          <p:cNvPr id="60" name="Picture 59"/>
          <p:cNvPicPr>
            <a:picLocks noChangeAspect="1"/>
          </p:cNvPicPr>
          <p:nvPr/>
        </p:nvPicPr>
        <p:blipFill>
          <a:blip r:embed="rId3"/>
          <a:stretch>
            <a:fillRect/>
          </a:stretch>
        </p:blipFill>
        <p:spPr>
          <a:xfrm>
            <a:off x="7991227" y="4981884"/>
            <a:ext cx="410131" cy="227525"/>
          </a:xfrm>
          <a:prstGeom prst="rect">
            <a:avLst/>
          </a:prstGeom>
        </p:spPr>
      </p:pic>
      <p:cxnSp>
        <p:nvCxnSpPr>
          <p:cNvPr id="69" name="Straight Arrow Connector 68"/>
          <p:cNvCxnSpPr/>
          <p:nvPr/>
        </p:nvCxnSpPr>
        <p:spPr>
          <a:xfrm>
            <a:off x="1653309" y="2764933"/>
            <a:ext cx="0" cy="349522"/>
          </a:xfrm>
          <a:prstGeom prst="straightConnector1">
            <a:avLst/>
          </a:prstGeom>
          <a:ln w="25400">
            <a:solidFill>
              <a:srgbClr val="576574"/>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1653309" y="5557140"/>
            <a:ext cx="0" cy="363162"/>
          </a:xfrm>
          <a:prstGeom prst="straightConnector1">
            <a:avLst/>
          </a:prstGeom>
          <a:ln w="25400">
            <a:solidFill>
              <a:srgbClr val="576574"/>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7384473" y="2764933"/>
            <a:ext cx="0" cy="363161"/>
          </a:xfrm>
          <a:prstGeom prst="straightConnector1">
            <a:avLst/>
          </a:prstGeom>
          <a:ln w="25400">
            <a:solidFill>
              <a:srgbClr val="576574"/>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V="1">
            <a:off x="7389091" y="5570779"/>
            <a:ext cx="0" cy="363162"/>
          </a:xfrm>
          <a:prstGeom prst="straightConnector1">
            <a:avLst/>
          </a:prstGeom>
          <a:ln w="25400">
            <a:solidFill>
              <a:srgbClr val="576574"/>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1653309" y="5933940"/>
            <a:ext cx="5731164" cy="0"/>
          </a:xfrm>
          <a:prstGeom prst="line">
            <a:avLst/>
          </a:prstGeom>
          <a:ln w="25400">
            <a:solidFill>
              <a:srgbClr val="576574"/>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653309" y="2764933"/>
            <a:ext cx="5731164" cy="0"/>
          </a:xfrm>
          <a:prstGeom prst="line">
            <a:avLst/>
          </a:prstGeom>
          <a:ln w="25400">
            <a:solidFill>
              <a:srgbClr val="576574"/>
            </a:solidFill>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5622038" y="4358673"/>
            <a:ext cx="640336" cy="0"/>
          </a:xfrm>
          <a:prstGeom prst="straightConnector1">
            <a:avLst/>
          </a:prstGeom>
          <a:ln w="25400">
            <a:solidFill>
              <a:srgbClr val="57657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2561212" y="2352742"/>
            <a:ext cx="4166718" cy="369332"/>
          </a:xfrm>
          <a:prstGeom prst="rect">
            <a:avLst/>
          </a:prstGeom>
          <a:noFill/>
        </p:spPr>
        <p:txBody>
          <a:bodyPr wrap="none" rtlCol="0">
            <a:spAutoFit/>
          </a:bodyPr>
          <a:lstStyle/>
          <a:p>
            <a:r>
              <a:rPr lang="bg-BG" dirty="0" smtClean="0">
                <a:latin typeface="Candara" panose="020E0502030303020204" pitchFamily="34" charset="0"/>
              </a:rPr>
              <a:t>Вътрешни услуги / Обмен на документи</a:t>
            </a:r>
            <a:endParaRPr lang="en-US" dirty="0">
              <a:latin typeface="Candara" panose="020E0502030303020204" pitchFamily="34" charset="0"/>
            </a:endParaRPr>
          </a:p>
        </p:txBody>
      </p:sp>
      <p:sp>
        <p:nvSpPr>
          <p:cNvPr id="88" name="TextBox 87"/>
          <p:cNvSpPr txBox="1"/>
          <p:nvPr/>
        </p:nvSpPr>
        <p:spPr>
          <a:xfrm>
            <a:off x="2429520" y="5952413"/>
            <a:ext cx="4166718" cy="369332"/>
          </a:xfrm>
          <a:prstGeom prst="rect">
            <a:avLst/>
          </a:prstGeom>
          <a:noFill/>
        </p:spPr>
        <p:txBody>
          <a:bodyPr wrap="none" rtlCol="0">
            <a:spAutoFit/>
          </a:bodyPr>
          <a:lstStyle/>
          <a:p>
            <a:r>
              <a:rPr lang="bg-BG" dirty="0" smtClean="0">
                <a:latin typeface="Candara" panose="020E0502030303020204" pitchFamily="34" charset="0"/>
              </a:rPr>
              <a:t>Вътрешни услуги / Обмен на документи</a:t>
            </a:r>
            <a:endParaRPr lang="en-US" dirty="0">
              <a:latin typeface="Candara" panose="020E0502030303020204" pitchFamily="34" charset="0"/>
            </a:endParaRPr>
          </a:p>
        </p:txBody>
      </p:sp>
    </p:spTree>
    <p:extLst>
      <p:ext uri="{BB962C8B-B14F-4D97-AF65-F5344CB8AC3E}">
        <p14:creationId xmlns:p14="http://schemas.microsoft.com/office/powerpoint/2010/main" val="1474728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Добри практики</a:t>
            </a:r>
            <a:endParaRPr lang="bg-BG" dirty="0"/>
          </a:p>
        </p:txBody>
      </p:sp>
      <p:sp>
        <p:nvSpPr>
          <p:cNvPr id="3" name="Content Placeholder 2"/>
          <p:cNvSpPr>
            <a:spLocks noGrp="1"/>
          </p:cNvSpPr>
          <p:nvPr>
            <p:ph idx="1"/>
          </p:nvPr>
        </p:nvSpPr>
        <p:spPr/>
        <p:txBody>
          <a:bodyPr/>
          <a:lstStyle/>
          <a:p>
            <a:pPr lvl="0"/>
            <a:r>
              <a:rPr lang="bg-BG" sz="2400" dirty="0"/>
              <a:t>Необходимо е да се организира обучение</a:t>
            </a:r>
            <a:r>
              <a:rPr lang="bg-BG" sz="2400" dirty="0" smtClean="0"/>
              <a:t>:</a:t>
            </a:r>
          </a:p>
          <a:p>
            <a:pPr lvl="1"/>
            <a:r>
              <a:rPr lang="bg-BG" sz="2000" dirty="0" smtClean="0"/>
              <a:t>За всеки служител – поне </a:t>
            </a:r>
            <a:r>
              <a:rPr lang="bg-BG" sz="2000" dirty="0"/>
              <a:t>2 дни в </a:t>
            </a:r>
            <a:r>
              <a:rPr lang="bg-BG" sz="2000" dirty="0" smtClean="0"/>
              <a:t>годината</a:t>
            </a:r>
          </a:p>
          <a:p>
            <a:pPr lvl="1"/>
            <a:r>
              <a:rPr lang="bg-BG" sz="2000" dirty="0"/>
              <a:t>За всеки </a:t>
            </a:r>
            <a:r>
              <a:rPr lang="bg-BG" sz="2000" dirty="0" smtClean="0"/>
              <a:t>ръководител – поне </a:t>
            </a:r>
            <a:r>
              <a:rPr lang="bg-BG" sz="2000" dirty="0"/>
              <a:t>3 дни в </a:t>
            </a:r>
            <a:r>
              <a:rPr lang="bg-BG" sz="2000" dirty="0" smtClean="0"/>
              <a:t>годината</a:t>
            </a:r>
          </a:p>
        </p:txBody>
      </p:sp>
    </p:spTree>
    <p:extLst>
      <p:ext uri="{BB962C8B-B14F-4D97-AF65-F5344CB8AC3E}">
        <p14:creationId xmlns:p14="http://schemas.microsoft.com/office/powerpoint/2010/main" val="24937487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Следващи стъпки</a:t>
            </a:r>
            <a:endParaRPr lang="bg-BG" dirty="0"/>
          </a:p>
        </p:txBody>
      </p:sp>
      <p:sp>
        <p:nvSpPr>
          <p:cNvPr id="3" name="Content Placeholder 2"/>
          <p:cNvSpPr>
            <a:spLocks noGrp="1"/>
          </p:cNvSpPr>
          <p:nvPr>
            <p:ph idx="1"/>
          </p:nvPr>
        </p:nvSpPr>
        <p:spPr/>
        <p:txBody>
          <a:bodyPr>
            <a:normAutofit lnSpcReduction="10000"/>
          </a:bodyPr>
          <a:lstStyle/>
          <a:p>
            <a:pPr lvl="0"/>
            <a:r>
              <a:rPr lang="bg-BG" sz="2400" dirty="0" smtClean="0">
                <a:solidFill>
                  <a:srgbClr val="2C3E50"/>
                </a:solidFill>
              </a:rPr>
              <a:t>Всички административни услуги да се заявяват и получават от всеки офис на столичната администрация</a:t>
            </a:r>
          </a:p>
          <a:p>
            <a:pPr lvl="0"/>
            <a:r>
              <a:rPr lang="bg-BG" sz="2400" dirty="0" smtClean="0">
                <a:solidFill>
                  <a:srgbClr val="2C3E50"/>
                </a:solidFill>
              </a:rPr>
              <a:t>Голяма част от сега изискваните документи да бъдат получавани по служебен път</a:t>
            </a:r>
          </a:p>
          <a:p>
            <a:pPr lvl="1"/>
            <a:r>
              <a:rPr lang="en-US" sz="2200" dirty="0" err="1" smtClean="0">
                <a:solidFill>
                  <a:srgbClr val="2C3E50"/>
                </a:solidFill>
              </a:rPr>
              <a:t>RegIX</a:t>
            </a:r>
            <a:r>
              <a:rPr lang="bg-BG" sz="2200" dirty="0" smtClean="0">
                <a:solidFill>
                  <a:srgbClr val="2C3E50"/>
                </a:solidFill>
              </a:rPr>
              <a:t>, други интерфейси или СЕОС</a:t>
            </a:r>
            <a:endParaRPr lang="bg-BG" sz="2200" dirty="0" smtClean="0">
              <a:solidFill>
                <a:srgbClr val="2C3E50"/>
              </a:solidFill>
            </a:endParaRPr>
          </a:p>
          <a:p>
            <a:pPr lvl="0"/>
            <a:r>
              <a:rPr lang="bg-BG" sz="2400" dirty="0" smtClean="0">
                <a:solidFill>
                  <a:srgbClr val="2C3E50"/>
                </a:solidFill>
              </a:rPr>
              <a:t>Продължаване на разработването на специализирани регистри за най-трудоемките дейности</a:t>
            </a:r>
          </a:p>
        </p:txBody>
      </p:sp>
    </p:spTree>
    <p:extLst>
      <p:ext uri="{BB962C8B-B14F-4D97-AF65-F5344CB8AC3E}">
        <p14:creationId xmlns:p14="http://schemas.microsoft.com/office/powerpoint/2010/main" val="3781167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Следващи стъпки</a:t>
            </a:r>
            <a:endParaRPr lang="bg-BG" dirty="0"/>
          </a:p>
        </p:txBody>
      </p:sp>
      <p:sp>
        <p:nvSpPr>
          <p:cNvPr id="3" name="Content Placeholder 2"/>
          <p:cNvSpPr>
            <a:spLocks noGrp="1"/>
          </p:cNvSpPr>
          <p:nvPr>
            <p:ph idx="1"/>
          </p:nvPr>
        </p:nvSpPr>
        <p:spPr/>
        <p:txBody>
          <a:bodyPr>
            <a:normAutofit/>
          </a:bodyPr>
          <a:lstStyle/>
          <a:p>
            <a:pPr lvl="0"/>
            <a:r>
              <a:rPr lang="bg-BG" sz="2400" dirty="0" smtClean="0">
                <a:solidFill>
                  <a:srgbClr val="2C3E50"/>
                </a:solidFill>
              </a:rPr>
              <a:t>Специализиран софтуер за анализ на преписките и движението на документите </a:t>
            </a:r>
            <a:r>
              <a:rPr lang="bg-BG" sz="2400" b="1" dirty="0" smtClean="0">
                <a:solidFill>
                  <a:srgbClr val="2C3E50"/>
                </a:solidFill>
              </a:rPr>
              <a:t>в и между</a:t>
            </a:r>
            <a:r>
              <a:rPr lang="bg-BG" sz="2400" dirty="0" smtClean="0">
                <a:solidFill>
                  <a:srgbClr val="2C3E50"/>
                </a:solidFill>
              </a:rPr>
              <a:t> поделенията на СО</a:t>
            </a:r>
            <a:endParaRPr lang="bg-BG" sz="2200" dirty="0">
              <a:solidFill>
                <a:srgbClr val="2C3E50"/>
              </a:solidFill>
            </a:endParaRPr>
          </a:p>
          <a:p>
            <a:pPr lvl="0"/>
            <a:r>
              <a:rPr lang="bg-BG" sz="2400" dirty="0" smtClean="0">
                <a:solidFill>
                  <a:srgbClr val="2C3E50"/>
                </a:solidFill>
              </a:rPr>
              <a:t>Унифициране на санкционната дейност</a:t>
            </a:r>
            <a:endParaRPr lang="bg-BG" sz="2400" dirty="0">
              <a:solidFill>
                <a:srgbClr val="2C3E50"/>
              </a:solidFill>
            </a:endParaRPr>
          </a:p>
        </p:txBody>
      </p:sp>
    </p:spTree>
    <p:extLst>
      <p:ext uri="{BB962C8B-B14F-4D97-AF65-F5344CB8AC3E}">
        <p14:creationId xmlns:p14="http://schemas.microsoft.com/office/powerpoint/2010/main" val="39434948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Заключение</a:t>
            </a:r>
            <a:endParaRPr lang="bg-BG" dirty="0"/>
          </a:p>
        </p:txBody>
      </p:sp>
      <p:sp>
        <p:nvSpPr>
          <p:cNvPr id="3" name="Content Placeholder 2"/>
          <p:cNvSpPr>
            <a:spLocks noGrp="1"/>
          </p:cNvSpPr>
          <p:nvPr>
            <p:ph idx="1"/>
          </p:nvPr>
        </p:nvSpPr>
        <p:spPr/>
        <p:txBody>
          <a:bodyPr/>
          <a:lstStyle/>
          <a:p>
            <a:pPr lvl="0"/>
            <a:r>
              <a:rPr lang="bg-BG" sz="2400" dirty="0" smtClean="0">
                <a:solidFill>
                  <a:srgbClr val="2C3E50"/>
                </a:solidFill>
              </a:rPr>
              <a:t>Постигнато е </a:t>
            </a:r>
            <a:r>
              <a:rPr lang="bg-BG" sz="2400" dirty="0" smtClean="0">
                <a:solidFill>
                  <a:srgbClr val="2C3E50"/>
                </a:solidFill>
              </a:rPr>
              <a:t>много</a:t>
            </a:r>
            <a:endParaRPr lang="bg-BG" sz="2400" dirty="0" smtClean="0">
              <a:solidFill>
                <a:srgbClr val="2C3E50"/>
              </a:solidFill>
            </a:endParaRPr>
          </a:p>
          <a:p>
            <a:pPr lvl="0"/>
            <a:r>
              <a:rPr lang="bg-BG" sz="2400" dirty="0" smtClean="0">
                <a:solidFill>
                  <a:srgbClr val="2C3E50"/>
                </a:solidFill>
              </a:rPr>
              <a:t>Има много </a:t>
            </a:r>
            <a:r>
              <a:rPr lang="bg-BG" sz="2400" dirty="0" smtClean="0">
                <a:solidFill>
                  <a:srgbClr val="2C3E50"/>
                </a:solidFill>
              </a:rPr>
              <a:t>работа</a:t>
            </a:r>
            <a:endParaRPr lang="bg-BG" sz="2400" dirty="0" smtClean="0">
              <a:solidFill>
                <a:srgbClr val="2C3E50"/>
              </a:solidFill>
            </a:endParaRPr>
          </a:p>
          <a:p>
            <a:pPr lvl="0"/>
            <a:r>
              <a:rPr lang="bg-BG" sz="2400" dirty="0" smtClean="0">
                <a:solidFill>
                  <a:srgbClr val="2C3E50"/>
                </a:solidFill>
              </a:rPr>
              <a:t>Ние сме насреща!</a:t>
            </a:r>
            <a:endParaRPr lang="bg-BG" sz="2400" dirty="0">
              <a:solidFill>
                <a:srgbClr val="2C3E50"/>
              </a:solidFill>
            </a:endParaRPr>
          </a:p>
          <a:p>
            <a:pPr lvl="0"/>
            <a:endParaRPr lang="bg-BG" dirty="0">
              <a:solidFill>
                <a:srgbClr val="2C3E50"/>
              </a:solidFill>
            </a:endParaRPr>
          </a:p>
        </p:txBody>
      </p:sp>
    </p:spTree>
    <p:extLst>
      <p:ext uri="{BB962C8B-B14F-4D97-AF65-F5344CB8AC3E}">
        <p14:creationId xmlns:p14="http://schemas.microsoft.com/office/powerpoint/2010/main" val="221658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Кои сме ние?</a:t>
            </a:r>
            <a:endParaRPr lang="bg-BG" dirty="0"/>
          </a:p>
        </p:txBody>
      </p:sp>
      <p:sp>
        <p:nvSpPr>
          <p:cNvPr id="3" name="Content Placeholder 2"/>
          <p:cNvSpPr>
            <a:spLocks noGrp="1"/>
          </p:cNvSpPr>
          <p:nvPr>
            <p:ph idx="1"/>
          </p:nvPr>
        </p:nvSpPr>
        <p:spPr>
          <a:xfrm>
            <a:off x="857622" y="2508037"/>
            <a:ext cx="7524003" cy="3636510"/>
          </a:xfrm>
          <a:effectLst>
            <a:outerShdw dir="14400000">
              <a:srgbClr val="000000">
                <a:alpha val="40000"/>
              </a:srgbClr>
            </a:outerShdw>
          </a:effectLst>
        </p:spPr>
        <p:txBody>
          <a:bodyPr>
            <a:normAutofit lnSpcReduction="10000"/>
          </a:bodyPr>
          <a:lstStyle/>
          <a:p>
            <a:r>
              <a:rPr lang="bg-BG" sz="2000" dirty="0" smtClean="0"/>
              <a:t>Звено към НИС на Технически университет – София</a:t>
            </a:r>
          </a:p>
          <a:p>
            <a:r>
              <a:rPr lang="bg-BG" sz="2000" dirty="0" smtClean="0"/>
              <a:t>Основни дейности</a:t>
            </a:r>
          </a:p>
          <a:p>
            <a:pPr lvl="1"/>
            <a:r>
              <a:rPr lang="bg-BG" dirty="0" smtClean="0"/>
              <a:t>Разработка на софтуерни продукти, подпомагащи ежедневната работа на служителите в администрациите </a:t>
            </a:r>
          </a:p>
          <a:p>
            <a:r>
              <a:rPr lang="bg-BG" sz="2000" dirty="0" smtClean="0"/>
              <a:t>Развитие на иновативни технологии и продукти за електронно управление</a:t>
            </a:r>
          </a:p>
          <a:p>
            <a:r>
              <a:rPr lang="bg-BG" sz="2000" dirty="0" smtClean="0"/>
              <a:t>Натрупан опит</a:t>
            </a:r>
          </a:p>
          <a:p>
            <a:pPr lvl="1"/>
            <a:r>
              <a:rPr lang="bg-BG" dirty="0" smtClean="0"/>
              <a:t>Повече от 30 години разработка на софтуер със съвременни ИТ средства</a:t>
            </a:r>
          </a:p>
          <a:p>
            <a:pPr lvl="1"/>
            <a:r>
              <a:rPr lang="bg-BG" dirty="0" smtClean="0"/>
              <a:t>Богато портфолио от над 30 програмни продукта, внедрени в повече от 200 администрации</a:t>
            </a:r>
            <a:endParaRPr lang="bg-BG" dirty="0"/>
          </a:p>
        </p:txBody>
      </p:sp>
    </p:spTree>
    <p:extLst>
      <p:ext uri="{BB962C8B-B14F-4D97-AF65-F5344CB8AC3E}">
        <p14:creationId xmlns:p14="http://schemas.microsoft.com/office/powerpoint/2010/main" val="32811114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60571" y="3461458"/>
            <a:ext cx="4195502" cy="1015663"/>
          </a:xfrm>
          <a:prstGeom prst="rect">
            <a:avLst/>
          </a:prstGeom>
          <a:noFill/>
        </p:spPr>
        <p:txBody>
          <a:bodyPr wrap="square" rIns="72000" rtlCol="0">
            <a:spAutoFit/>
          </a:bodyPr>
          <a:lstStyle/>
          <a:p>
            <a:r>
              <a:rPr lang="ru-RU" sz="2000" dirty="0" smtClean="0">
                <a:latin typeface="Candara" panose="020E0502030303020204" pitchFamily="34" charset="0"/>
              </a:rPr>
              <a:t>http</a:t>
            </a:r>
            <a:r>
              <a:rPr lang="en-US" sz="2000" dirty="0" smtClean="0">
                <a:latin typeface="Candara" panose="020E0502030303020204" pitchFamily="34" charset="0"/>
              </a:rPr>
              <a:t>s</a:t>
            </a:r>
            <a:r>
              <a:rPr lang="ru-RU" sz="2000" dirty="0" smtClean="0">
                <a:latin typeface="Candara" panose="020E0502030303020204" pitchFamily="34" charset="0"/>
              </a:rPr>
              <a:t>://</a:t>
            </a:r>
            <a:r>
              <a:rPr lang="ru-RU" sz="2000" dirty="0">
                <a:latin typeface="Candara" panose="020E0502030303020204" pitchFamily="34" charset="0"/>
              </a:rPr>
              <a:t>auslugi.com </a:t>
            </a:r>
          </a:p>
          <a:p>
            <a:r>
              <a:rPr lang="ru-RU" sz="2000" dirty="0">
                <a:latin typeface="Candara" panose="020E0502030303020204" pitchFamily="34" charset="0"/>
              </a:rPr>
              <a:t>https://</a:t>
            </a:r>
            <a:r>
              <a:rPr lang="ru-RU" sz="2000" dirty="0" smtClean="0">
                <a:latin typeface="Candara" panose="020E0502030303020204" pitchFamily="34" charset="0"/>
              </a:rPr>
              <a:t>e-obp.eu</a:t>
            </a:r>
            <a:endParaRPr lang="en-US" sz="2000" dirty="0" smtClean="0">
              <a:latin typeface="Candara" panose="020E0502030303020204" pitchFamily="34" charset="0"/>
            </a:endParaRPr>
          </a:p>
          <a:p>
            <a:r>
              <a:rPr lang="en-US" sz="2000" dirty="0" smtClean="0">
                <a:latin typeface="Candara" panose="020E0502030303020204" pitchFamily="34" charset="0"/>
              </a:rPr>
              <a:t>https://</a:t>
            </a:r>
            <a:r>
              <a:rPr lang="en-US" sz="2000" dirty="0">
                <a:latin typeface="Candara" panose="020E0502030303020204" pitchFamily="34" charset="0"/>
              </a:rPr>
              <a:t>www.kmetevij.com</a:t>
            </a:r>
            <a:endParaRPr lang="bg-BG" sz="2000" dirty="0">
              <a:latin typeface="Candara" panose="020E050203030302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4275" y="1316986"/>
            <a:ext cx="711838" cy="71183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0631" y="2057399"/>
            <a:ext cx="665482" cy="619126"/>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36373" y="2748766"/>
            <a:ext cx="733998" cy="733998"/>
          </a:xfrm>
          <a:prstGeom prst="rect">
            <a:avLst/>
          </a:prstGeom>
        </p:spPr>
      </p:pic>
      <p:sp>
        <p:nvSpPr>
          <p:cNvPr id="9" name="TextBox 8"/>
          <p:cNvSpPr txBox="1"/>
          <p:nvPr/>
        </p:nvSpPr>
        <p:spPr>
          <a:xfrm>
            <a:off x="4560571" y="1473093"/>
            <a:ext cx="3421379" cy="492443"/>
          </a:xfrm>
          <a:prstGeom prst="rect">
            <a:avLst/>
          </a:prstGeom>
          <a:noFill/>
        </p:spPr>
        <p:txBody>
          <a:bodyPr wrap="square" lIns="108000" tIns="0" rIns="0" bIns="0" rtlCol="0">
            <a:spAutoFit/>
          </a:bodyPr>
          <a:lstStyle/>
          <a:p>
            <a:r>
              <a:rPr lang="ru-RU" sz="3200" dirty="0" smtClean="0">
                <a:latin typeface="Candara" panose="020E0502030303020204" pitchFamily="34" charset="0"/>
              </a:rPr>
              <a:t>acstre.com</a:t>
            </a:r>
            <a:endParaRPr lang="ru-RU" sz="3200" dirty="0">
              <a:latin typeface="Candara" panose="020E0502030303020204" pitchFamily="34" charset="0"/>
            </a:endParaRPr>
          </a:p>
        </p:txBody>
      </p:sp>
      <p:sp>
        <p:nvSpPr>
          <p:cNvPr id="10" name="TextBox 9"/>
          <p:cNvSpPr txBox="1"/>
          <p:nvPr/>
        </p:nvSpPr>
        <p:spPr>
          <a:xfrm>
            <a:off x="4560571" y="2203132"/>
            <a:ext cx="4661531" cy="492443"/>
          </a:xfrm>
          <a:prstGeom prst="rect">
            <a:avLst/>
          </a:prstGeom>
          <a:noFill/>
        </p:spPr>
        <p:txBody>
          <a:bodyPr wrap="square" lIns="108000" tIns="0" rIns="0" bIns="0" rtlCol="0">
            <a:spAutoFit/>
          </a:bodyPr>
          <a:lstStyle/>
          <a:p>
            <a:r>
              <a:rPr lang="ru-RU" sz="3200" dirty="0" smtClean="0">
                <a:latin typeface="Candara" panose="020E0502030303020204" pitchFamily="34" charset="0"/>
              </a:rPr>
              <a:t>/</a:t>
            </a:r>
            <a:r>
              <a:rPr lang="ru-RU" sz="3200" dirty="0">
                <a:latin typeface="Candara" panose="020E0502030303020204" pitchFamily="34" charset="0"/>
              </a:rPr>
              <a:t>acstre</a:t>
            </a:r>
          </a:p>
        </p:txBody>
      </p:sp>
      <p:sp>
        <p:nvSpPr>
          <p:cNvPr id="11" name="TextBox 10"/>
          <p:cNvSpPr txBox="1"/>
          <p:nvPr/>
        </p:nvSpPr>
        <p:spPr>
          <a:xfrm>
            <a:off x="4522470" y="2923817"/>
            <a:ext cx="4661531" cy="492443"/>
          </a:xfrm>
          <a:prstGeom prst="rect">
            <a:avLst/>
          </a:prstGeom>
          <a:noFill/>
        </p:spPr>
        <p:txBody>
          <a:bodyPr wrap="square" lIns="108000" tIns="0" rIns="0" bIns="0" rtlCol="0">
            <a:spAutoFit/>
          </a:bodyPr>
          <a:lstStyle/>
          <a:p>
            <a:r>
              <a:rPr lang="ru-RU" sz="3200" dirty="0">
                <a:latin typeface="Candara" panose="020E0502030303020204" pitchFamily="34" charset="0"/>
              </a:rPr>
              <a:t>@acstre</a:t>
            </a:r>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44688" y="4334849"/>
            <a:ext cx="720000" cy="720000"/>
          </a:xfrm>
          <a:prstGeom prst="rect">
            <a:avLst/>
          </a:prstGeom>
        </p:spPr>
      </p:pic>
      <p:sp>
        <p:nvSpPr>
          <p:cNvPr id="17" name="Rectangle 16"/>
          <p:cNvSpPr/>
          <p:nvPr/>
        </p:nvSpPr>
        <p:spPr>
          <a:xfrm>
            <a:off x="4560570" y="4565301"/>
            <a:ext cx="3295825" cy="307777"/>
          </a:xfrm>
          <a:prstGeom prst="rect">
            <a:avLst/>
          </a:prstGeom>
        </p:spPr>
        <p:txBody>
          <a:bodyPr wrap="none" lIns="108000" tIns="0" rIns="0" bIns="0" anchor="ctr">
            <a:spAutoFit/>
          </a:bodyPr>
          <a:lstStyle/>
          <a:p>
            <a:r>
              <a:rPr lang="bg-BG" sz="2000" dirty="0">
                <a:latin typeface="Candara" panose="020E0502030303020204" pitchFamily="34" charset="0"/>
              </a:rPr>
              <a:t>(02) 965-24-24, (02) 965-24-22</a:t>
            </a:r>
          </a:p>
        </p:txBody>
      </p:sp>
      <p:pic>
        <p:nvPicPr>
          <p:cNvPr id="20" name="Picture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36373" y="3494007"/>
            <a:ext cx="762106" cy="800212"/>
          </a:xfrm>
          <a:prstGeom prst="rect">
            <a:avLst/>
          </a:prstGeom>
        </p:spPr>
      </p:pic>
      <p:pic>
        <p:nvPicPr>
          <p:cNvPr id="13" name="Picture 12"/>
          <p:cNvPicPr>
            <a:picLocks noChangeAspect="1"/>
          </p:cNvPicPr>
          <p:nvPr/>
        </p:nvPicPr>
        <p:blipFill>
          <a:blip r:embed="rId8"/>
          <a:stretch>
            <a:fillRect/>
          </a:stretch>
        </p:blipFill>
        <p:spPr>
          <a:xfrm>
            <a:off x="450825" y="1690393"/>
            <a:ext cx="2813879" cy="2909205"/>
          </a:xfrm>
          <a:prstGeom prst="rect">
            <a:avLst/>
          </a:prstGeom>
          <a:effectLst/>
        </p:spPr>
      </p:pic>
    </p:spTree>
    <p:extLst>
      <p:ext uri="{BB962C8B-B14F-4D97-AF65-F5344CB8AC3E}">
        <p14:creationId xmlns:p14="http://schemas.microsoft.com/office/powerpoint/2010/main" val="1162131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31850" y="4960938"/>
            <a:ext cx="8312150" cy="1411287"/>
          </a:xfrm>
          <a:effectLst>
            <a:outerShdw blurRad="12700" dir="14400000">
              <a:srgbClr val="000000">
                <a:alpha val="40000"/>
              </a:srgbClr>
            </a:outerShdw>
          </a:effectLst>
        </p:spPr>
        <p:txBody>
          <a:bodyPr>
            <a:noAutofit/>
          </a:bodyPr>
          <a:lstStyle/>
          <a:p>
            <a:pPr>
              <a:buClr>
                <a:srgbClr val="3498DB"/>
              </a:buClr>
            </a:pPr>
            <a:r>
              <a:rPr lang="ru-RU" sz="2000" b="1" dirty="0">
                <a:latin typeface="Candara" panose="020E0502030303020204" pitchFamily="34" charset="0"/>
              </a:rPr>
              <a:t>Адрес: София 1797, жк. Дървеница,</a:t>
            </a:r>
            <a:br>
              <a:rPr lang="ru-RU" sz="2000" b="1" dirty="0">
                <a:latin typeface="Candara" panose="020E0502030303020204" pitchFamily="34" charset="0"/>
              </a:rPr>
            </a:br>
            <a:r>
              <a:rPr lang="ru-RU" sz="2000" b="1" dirty="0">
                <a:latin typeface="Candara" panose="020E0502030303020204" pitchFamily="34" charset="0"/>
              </a:rPr>
              <a:t>бул. "Кл. Охридски" №8, Технически Университет бл. 2, ет. 5,</a:t>
            </a:r>
            <a:br>
              <a:rPr lang="ru-RU" sz="2000" b="1" dirty="0">
                <a:latin typeface="Candara" panose="020E0502030303020204" pitchFamily="34" charset="0"/>
              </a:rPr>
            </a:br>
            <a:r>
              <a:rPr lang="ru-RU" sz="2000" b="1" dirty="0">
                <a:latin typeface="Candara" panose="020E0502030303020204" pitchFamily="34" charset="0"/>
              </a:rPr>
              <a:t>лаб. 2520, 2518, </a:t>
            </a:r>
            <a:r>
              <a:rPr lang="ru-RU" sz="2000" b="1" dirty="0" smtClean="0">
                <a:latin typeface="Candara" panose="020E0502030303020204" pitchFamily="34" charset="0"/>
              </a:rPr>
              <a:t>2530</a:t>
            </a:r>
            <a:r>
              <a:rPr lang="en-US" sz="2000" b="1" dirty="0" smtClean="0">
                <a:latin typeface="Candara" panose="020E0502030303020204" pitchFamily="34" charset="0"/>
              </a:rPr>
              <a:t>, 2532</a:t>
            </a:r>
            <a:endParaRPr lang="ru-RU" sz="2000" b="1" dirty="0">
              <a:latin typeface="Candara" panose="020E0502030303020204" pitchFamily="34" charset="0"/>
            </a:endParaRPr>
          </a:p>
          <a:p>
            <a:pPr>
              <a:buClr>
                <a:srgbClr val="3498DB"/>
              </a:buClr>
            </a:pPr>
            <a:r>
              <a:rPr lang="ru-RU" sz="2000" b="1" dirty="0">
                <a:latin typeface="Candara" panose="020E0502030303020204" pitchFamily="34" charset="0"/>
              </a:rPr>
              <a:t>Телефон за </a:t>
            </a:r>
            <a:r>
              <a:rPr lang="ru-RU" sz="2000" b="1" dirty="0" smtClean="0">
                <a:latin typeface="Candara" panose="020E0502030303020204" pitchFamily="34" charset="0"/>
              </a:rPr>
              <a:t>връзка</a:t>
            </a:r>
            <a:r>
              <a:rPr lang="en-US" sz="2000" b="1" dirty="0" smtClean="0">
                <a:latin typeface="Candara" panose="020E0502030303020204" pitchFamily="34" charset="0"/>
              </a:rPr>
              <a:t> </a:t>
            </a:r>
            <a:r>
              <a:rPr lang="bg-BG" sz="2000" b="1" dirty="0" smtClean="0">
                <a:latin typeface="Candara" panose="020E0502030303020204" pitchFamily="34" charset="0"/>
              </a:rPr>
              <a:t>и заявки</a:t>
            </a:r>
            <a:r>
              <a:rPr lang="ru-RU" sz="2000" b="1" dirty="0" smtClean="0">
                <a:latin typeface="Candara" panose="020E0502030303020204" pitchFamily="34" charset="0"/>
              </a:rPr>
              <a:t>: </a:t>
            </a:r>
            <a:r>
              <a:rPr lang="ru-RU" sz="2000" b="1" dirty="0">
                <a:latin typeface="Candara" panose="020E0502030303020204" pitchFamily="34" charset="0"/>
              </a:rPr>
              <a:t>(02) 965-24-24, (02) 965-24-22</a:t>
            </a:r>
          </a:p>
        </p:txBody>
      </p:sp>
      <p:pic>
        <p:nvPicPr>
          <p:cNvPr id="4" name="Picture 2" descr="https://scontent-a-ams.xx.fbcdn.net/hphotos-frc1/t1/534632_454344951278380_2019859087_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699" y="361280"/>
            <a:ext cx="6354601" cy="4229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718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p:cNvSpPr/>
          <p:nvPr/>
        </p:nvSpPr>
        <p:spPr>
          <a:xfrm>
            <a:off x="3884571" y="5563762"/>
            <a:ext cx="3165826" cy="502906"/>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smtClean="0">
                <a:solidFill>
                  <a:srgbClr val="DB2D1B"/>
                </a:solidFill>
              </a:rPr>
              <a:t>НАКАЗ</a:t>
            </a:r>
            <a:r>
              <a:rPr lang="en-US" sz="1600" b="1" dirty="0" smtClean="0">
                <a:solidFill>
                  <a:srgbClr val="DB2D1B"/>
                </a:solidFill>
              </a:rPr>
              <a:t>.</a:t>
            </a:r>
            <a:r>
              <a:rPr lang="bg-BG" sz="1600" b="1" dirty="0" smtClean="0">
                <a:solidFill>
                  <a:srgbClr val="DB2D1B"/>
                </a:solidFill>
              </a:rPr>
              <a:t> </a:t>
            </a:r>
            <a:r>
              <a:rPr lang="bg-BG" sz="1600" b="1" dirty="0">
                <a:solidFill>
                  <a:srgbClr val="DB2D1B"/>
                </a:solidFill>
              </a:rPr>
              <a:t>ПОСТАНОВЛЕНИЯ</a:t>
            </a:r>
          </a:p>
        </p:txBody>
      </p:sp>
      <p:sp>
        <p:nvSpPr>
          <p:cNvPr id="39" name="Rounded Rectangle 38"/>
          <p:cNvSpPr/>
          <p:nvPr/>
        </p:nvSpPr>
        <p:spPr>
          <a:xfrm>
            <a:off x="7755710" y="6170011"/>
            <a:ext cx="1093993" cy="508041"/>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b="1" dirty="0">
                <a:solidFill>
                  <a:srgbClr val="DB2D1B"/>
                </a:solidFill>
              </a:rPr>
              <a:t> КАСА</a:t>
            </a:r>
          </a:p>
        </p:txBody>
      </p:sp>
      <p:sp>
        <p:nvSpPr>
          <p:cNvPr id="40" name="Rounded Rectangle 39"/>
          <p:cNvSpPr/>
          <p:nvPr/>
        </p:nvSpPr>
        <p:spPr>
          <a:xfrm>
            <a:off x="6176473" y="6168652"/>
            <a:ext cx="1452270" cy="517132"/>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b="1" dirty="0">
                <a:solidFill>
                  <a:srgbClr val="DB2D1B"/>
                </a:solidFill>
              </a:rPr>
              <a:t>НАЕМИ</a:t>
            </a:r>
          </a:p>
        </p:txBody>
      </p:sp>
      <p:sp>
        <p:nvSpPr>
          <p:cNvPr id="43" name="Rounded Rectangle 42"/>
          <p:cNvSpPr/>
          <p:nvPr/>
        </p:nvSpPr>
        <p:spPr>
          <a:xfrm>
            <a:off x="2576994" y="6170012"/>
            <a:ext cx="1845182" cy="521228"/>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b="1" dirty="0">
                <a:solidFill>
                  <a:srgbClr val="DB2D1B"/>
                </a:solidFill>
              </a:rPr>
              <a:t>ВЗЕМАНИЯ</a:t>
            </a:r>
          </a:p>
        </p:txBody>
      </p:sp>
      <p:sp>
        <p:nvSpPr>
          <p:cNvPr id="44" name="Rounded Rectangle 43"/>
          <p:cNvSpPr/>
          <p:nvPr/>
        </p:nvSpPr>
        <p:spPr>
          <a:xfrm>
            <a:off x="829920" y="6170011"/>
            <a:ext cx="1657913" cy="508041"/>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b="1" dirty="0">
                <a:solidFill>
                  <a:srgbClr val="DB2D1B"/>
                </a:solidFill>
              </a:rPr>
              <a:t>ТЪРГОВИЯ</a:t>
            </a:r>
          </a:p>
        </p:txBody>
      </p:sp>
      <p:sp>
        <p:nvSpPr>
          <p:cNvPr id="45" name="Rounded Rectangle 44"/>
          <p:cNvSpPr/>
          <p:nvPr/>
        </p:nvSpPr>
        <p:spPr>
          <a:xfrm>
            <a:off x="827593" y="5563315"/>
            <a:ext cx="2937359" cy="508041"/>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DB2D1B"/>
                </a:solidFill>
              </a:rPr>
              <a:t>ЕТАЖНА СОБСТВЕНОСТ</a:t>
            </a:r>
          </a:p>
        </p:txBody>
      </p:sp>
      <p:sp>
        <p:nvSpPr>
          <p:cNvPr id="60" name="Rounded Rectangle 59"/>
          <p:cNvSpPr/>
          <p:nvPr/>
        </p:nvSpPr>
        <p:spPr>
          <a:xfrm>
            <a:off x="4532582" y="6168695"/>
            <a:ext cx="1507790" cy="516847"/>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b="1" dirty="0">
                <a:solidFill>
                  <a:srgbClr val="DB2D1B"/>
                </a:solidFill>
              </a:rPr>
              <a:t>ИМОТИ</a:t>
            </a:r>
          </a:p>
        </p:txBody>
      </p:sp>
      <p:sp>
        <p:nvSpPr>
          <p:cNvPr id="61" name="Rounded Rectangle 60"/>
          <p:cNvSpPr/>
          <p:nvPr/>
        </p:nvSpPr>
        <p:spPr>
          <a:xfrm rot="16200000">
            <a:off x="-749339" y="5281888"/>
            <a:ext cx="2375258" cy="432048"/>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en-US" sz="1400" b="1" dirty="0">
                <a:solidFill>
                  <a:srgbClr val="DB2D1B"/>
                </a:solidFill>
              </a:rPr>
              <a:t>BACK </a:t>
            </a:r>
            <a:r>
              <a:rPr lang="bg-BG" sz="1400" b="1" dirty="0">
                <a:solidFill>
                  <a:srgbClr val="DB2D1B"/>
                </a:solidFill>
              </a:rPr>
              <a:t>ОФИС</a:t>
            </a:r>
          </a:p>
        </p:txBody>
      </p:sp>
      <p:sp>
        <p:nvSpPr>
          <p:cNvPr id="62" name="Rounded Rectangle 61"/>
          <p:cNvSpPr/>
          <p:nvPr/>
        </p:nvSpPr>
        <p:spPr>
          <a:xfrm rot="16200000">
            <a:off x="132557" y="3676835"/>
            <a:ext cx="611465" cy="432048"/>
          </a:xfrm>
          <a:prstGeom prst="roundRect">
            <a:avLst/>
          </a:prstGeom>
          <a:solidFill>
            <a:schemeClr val="bg1"/>
          </a:solidFill>
          <a:ln w="28575">
            <a:solidFill>
              <a:srgbClr val="E67E22"/>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400" b="1" dirty="0">
                <a:solidFill>
                  <a:srgbClr val="E67F22"/>
                </a:solidFill>
              </a:rPr>
              <a:t>ГИС</a:t>
            </a:r>
          </a:p>
        </p:txBody>
      </p:sp>
      <p:sp>
        <p:nvSpPr>
          <p:cNvPr id="63" name="Rounded Rectangle 62"/>
          <p:cNvSpPr/>
          <p:nvPr/>
        </p:nvSpPr>
        <p:spPr>
          <a:xfrm rot="16200000">
            <a:off x="54808" y="2882085"/>
            <a:ext cx="766968" cy="432048"/>
          </a:xfrm>
          <a:prstGeom prst="roundRect">
            <a:avLst/>
          </a:prstGeom>
          <a:solidFill>
            <a:schemeClr val="bg1"/>
          </a:solidFill>
          <a:ln w="28575">
            <a:solidFill>
              <a:srgbClr val="F1C40F"/>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200" b="1" dirty="0">
                <a:solidFill>
                  <a:srgbClr val="DDB50D"/>
                </a:solidFill>
              </a:rPr>
              <a:t>ФРОНТ</a:t>
            </a:r>
            <a:endParaRPr lang="bg-BG" sz="1100" b="1" dirty="0">
              <a:solidFill>
                <a:srgbClr val="DDB50D"/>
              </a:solidFill>
            </a:endParaRPr>
          </a:p>
        </p:txBody>
      </p:sp>
      <p:sp>
        <p:nvSpPr>
          <p:cNvPr id="64" name="Rounded Rectangle 63"/>
          <p:cNvSpPr/>
          <p:nvPr/>
        </p:nvSpPr>
        <p:spPr>
          <a:xfrm rot="16200000">
            <a:off x="-315167" y="684514"/>
            <a:ext cx="1506912" cy="432048"/>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en-US" sz="1600" b="1" dirty="0">
                <a:solidFill>
                  <a:srgbClr val="3498DB"/>
                </a:solidFill>
              </a:rPr>
              <a:t>WEB </a:t>
            </a:r>
            <a:r>
              <a:rPr lang="bg-BG" sz="1600" b="1" dirty="0">
                <a:solidFill>
                  <a:srgbClr val="3498DB"/>
                </a:solidFill>
              </a:rPr>
              <a:t> </a:t>
            </a:r>
          </a:p>
        </p:txBody>
      </p:sp>
      <p:sp>
        <p:nvSpPr>
          <p:cNvPr id="67" name="Rounded Rectangle 66"/>
          <p:cNvSpPr/>
          <p:nvPr/>
        </p:nvSpPr>
        <p:spPr>
          <a:xfrm rot="16200000">
            <a:off x="25807" y="1981195"/>
            <a:ext cx="824967" cy="432048"/>
          </a:xfrm>
          <a:prstGeom prst="roundRect">
            <a:avLst/>
          </a:prstGeom>
          <a:solidFill>
            <a:schemeClr val="bg1"/>
          </a:solidFill>
          <a:ln w="28575">
            <a:solidFill>
              <a:srgbClr val="2ECC71"/>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200" b="1" dirty="0" smtClean="0">
                <a:solidFill>
                  <a:srgbClr val="2ED073"/>
                </a:solidFill>
              </a:rPr>
              <a:t>АДМИН</a:t>
            </a:r>
            <a:endParaRPr lang="bg-BG" sz="1050" b="1" dirty="0">
              <a:solidFill>
                <a:srgbClr val="2ED073"/>
              </a:solidFill>
            </a:endParaRPr>
          </a:p>
        </p:txBody>
      </p:sp>
      <p:sp>
        <p:nvSpPr>
          <p:cNvPr id="75" name="Rounded Rectangle 74"/>
          <p:cNvSpPr/>
          <p:nvPr/>
        </p:nvSpPr>
        <p:spPr>
          <a:xfrm>
            <a:off x="7158329" y="5558401"/>
            <a:ext cx="1677840" cy="502906"/>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400" b="1" dirty="0">
                <a:solidFill>
                  <a:srgbClr val="DB2D1B"/>
                </a:solidFill>
              </a:rPr>
              <a:t>ЖИЛИЩНА КАРТОТЕКА</a:t>
            </a:r>
          </a:p>
        </p:txBody>
      </p:sp>
      <p:sp>
        <p:nvSpPr>
          <p:cNvPr id="76" name="Rounded Rectangle 75"/>
          <p:cNvSpPr/>
          <p:nvPr/>
        </p:nvSpPr>
        <p:spPr>
          <a:xfrm>
            <a:off x="835342" y="4937570"/>
            <a:ext cx="4468660" cy="508041"/>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DB2D1B"/>
                </a:solidFill>
              </a:rPr>
              <a:t>МЕСТНИ ДАНЪЦИ И ТАКСИ</a:t>
            </a:r>
          </a:p>
        </p:txBody>
      </p:sp>
      <p:sp>
        <p:nvSpPr>
          <p:cNvPr id="77" name="Rounded Rectangle 76"/>
          <p:cNvSpPr/>
          <p:nvPr/>
        </p:nvSpPr>
        <p:spPr>
          <a:xfrm>
            <a:off x="5438774" y="4943491"/>
            <a:ext cx="3402619" cy="508041"/>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DB2D1B"/>
                </a:solidFill>
              </a:rPr>
              <a:t>НОТИФИКАТОР</a:t>
            </a:r>
          </a:p>
        </p:txBody>
      </p:sp>
      <p:sp>
        <p:nvSpPr>
          <p:cNvPr id="78" name="Rounded Rectangle 77"/>
          <p:cNvSpPr/>
          <p:nvPr/>
        </p:nvSpPr>
        <p:spPr>
          <a:xfrm>
            <a:off x="840923" y="4310284"/>
            <a:ext cx="2626177" cy="508041"/>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DB2D1B"/>
                </a:solidFill>
              </a:rPr>
              <a:t>ТЕМИДА</a:t>
            </a:r>
          </a:p>
        </p:txBody>
      </p:sp>
      <p:sp>
        <p:nvSpPr>
          <p:cNvPr id="79" name="Rounded Rectangle 78"/>
          <p:cNvSpPr/>
          <p:nvPr/>
        </p:nvSpPr>
        <p:spPr>
          <a:xfrm>
            <a:off x="3587034" y="4315438"/>
            <a:ext cx="5253144" cy="508041"/>
          </a:xfrm>
          <a:prstGeom prst="roundRect">
            <a:avLst/>
          </a:prstGeom>
          <a:solidFill>
            <a:schemeClr val="bg1"/>
          </a:solidFill>
          <a:ln w="28575">
            <a:solidFill>
              <a:srgbClr val="E74C3C"/>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DB2D1B"/>
                </a:solidFill>
              </a:rPr>
              <a:t>ДОГОВОРИ И ОБЩЕСТВЕНИ </a:t>
            </a:r>
            <a:r>
              <a:rPr lang="bg-BG" sz="1600" b="1" dirty="0" smtClean="0">
                <a:solidFill>
                  <a:srgbClr val="DB2D1B"/>
                </a:solidFill>
              </a:rPr>
              <a:t>ПОРЪЧКИ</a:t>
            </a:r>
            <a:endParaRPr lang="bg-BG" sz="2800" b="1" dirty="0">
              <a:solidFill>
                <a:srgbClr val="DB2D1B"/>
              </a:solidFill>
            </a:endParaRPr>
          </a:p>
        </p:txBody>
      </p:sp>
      <p:sp>
        <p:nvSpPr>
          <p:cNvPr id="80" name="Rounded Rectangle 79"/>
          <p:cNvSpPr/>
          <p:nvPr/>
        </p:nvSpPr>
        <p:spPr>
          <a:xfrm>
            <a:off x="836248" y="3637773"/>
            <a:ext cx="1834096" cy="508041"/>
          </a:xfrm>
          <a:prstGeom prst="roundRect">
            <a:avLst/>
          </a:prstGeom>
          <a:solidFill>
            <a:schemeClr val="bg1"/>
          </a:solidFill>
          <a:ln w="28575">
            <a:solidFill>
              <a:srgbClr val="E67E22"/>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smtClean="0">
                <a:solidFill>
                  <a:srgbClr val="E67F22"/>
                </a:solidFill>
              </a:rPr>
              <a:t>ГИС</a:t>
            </a:r>
            <a:endParaRPr lang="bg-BG" sz="1600" b="1" dirty="0">
              <a:solidFill>
                <a:srgbClr val="E67F22"/>
              </a:solidFill>
            </a:endParaRPr>
          </a:p>
        </p:txBody>
      </p:sp>
      <p:sp>
        <p:nvSpPr>
          <p:cNvPr id="81" name="Rounded Rectangle 80"/>
          <p:cNvSpPr/>
          <p:nvPr/>
        </p:nvSpPr>
        <p:spPr>
          <a:xfrm>
            <a:off x="2849949" y="3642579"/>
            <a:ext cx="1855401" cy="508041"/>
          </a:xfrm>
          <a:prstGeom prst="roundRect">
            <a:avLst/>
          </a:prstGeom>
          <a:solidFill>
            <a:schemeClr val="bg1"/>
          </a:solidFill>
          <a:ln w="28575">
            <a:solidFill>
              <a:srgbClr val="E67E22"/>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E67F22"/>
                </a:solidFill>
              </a:rPr>
              <a:t>КАДАСТЪР</a:t>
            </a:r>
          </a:p>
        </p:txBody>
      </p:sp>
      <p:sp>
        <p:nvSpPr>
          <p:cNvPr id="82" name="Rounded Rectangle 81"/>
          <p:cNvSpPr/>
          <p:nvPr/>
        </p:nvSpPr>
        <p:spPr>
          <a:xfrm>
            <a:off x="4865979" y="3642817"/>
            <a:ext cx="1917375" cy="508041"/>
          </a:xfrm>
          <a:prstGeom prst="roundRect">
            <a:avLst/>
          </a:prstGeom>
          <a:solidFill>
            <a:schemeClr val="bg1"/>
          </a:solidFill>
          <a:ln w="28575">
            <a:solidFill>
              <a:srgbClr val="E67E22"/>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smtClean="0">
                <a:solidFill>
                  <a:srgbClr val="E67F22"/>
                </a:solidFill>
              </a:rPr>
              <a:t>АКСТЪР-19</a:t>
            </a:r>
            <a:endParaRPr lang="bg-BG" sz="1600" b="1" dirty="0">
              <a:solidFill>
                <a:srgbClr val="E67F22"/>
              </a:solidFill>
            </a:endParaRPr>
          </a:p>
        </p:txBody>
      </p:sp>
      <p:sp>
        <p:nvSpPr>
          <p:cNvPr id="83" name="Rounded Rectangle 82"/>
          <p:cNvSpPr/>
          <p:nvPr/>
        </p:nvSpPr>
        <p:spPr>
          <a:xfrm>
            <a:off x="832675" y="2842979"/>
            <a:ext cx="2626177" cy="508041"/>
          </a:xfrm>
          <a:prstGeom prst="roundRect">
            <a:avLst/>
          </a:prstGeom>
          <a:solidFill>
            <a:schemeClr val="bg1"/>
          </a:solidFill>
          <a:ln w="28575">
            <a:solidFill>
              <a:srgbClr val="F1C40F"/>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smtClean="0">
                <a:solidFill>
                  <a:srgbClr val="DDB50D"/>
                </a:solidFill>
              </a:rPr>
              <a:t>ОФИС КАО</a:t>
            </a:r>
            <a:endParaRPr lang="bg-BG" sz="1600" b="1" dirty="0">
              <a:solidFill>
                <a:srgbClr val="DDB50D"/>
              </a:solidFill>
            </a:endParaRPr>
          </a:p>
        </p:txBody>
      </p:sp>
      <p:sp>
        <p:nvSpPr>
          <p:cNvPr id="84" name="Rounded Rectangle 83"/>
          <p:cNvSpPr/>
          <p:nvPr/>
        </p:nvSpPr>
        <p:spPr>
          <a:xfrm>
            <a:off x="3632143" y="2841344"/>
            <a:ext cx="2626177" cy="508041"/>
          </a:xfrm>
          <a:prstGeom prst="roundRect">
            <a:avLst/>
          </a:prstGeom>
          <a:solidFill>
            <a:schemeClr val="bg1"/>
          </a:solidFill>
          <a:ln w="28575">
            <a:solidFill>
              <a:srgbClr val="F1C40F"/>
            </a:solidFill>
          </a:ln>
        </p:spPr>
        <p:style>
          <a:lnRef idx="3">
            <a:schemeClr val="lt1"/>
          </a:lnRef>
          <a:fillRef idx="1">
            <a:schemeClr val="dk1"/>
          </a:fillRef>
          <a:effectRef idx="1">
            <a:schemeClr val="dk1"/>
          </a:effectRef>
          <a:fontRef idx="minor">
            <a:schemeClr val="lt1"/>
          </a:fontRef>
        </p:style>
        <p:txBody>
          <a:bodyPr anchor="ctr"/>
          <a:lstStyle/>
          <a:p>
            <a:pPr algn="ctr"/>
            <a:r>
              <a:rPr lang="bg-BG" sz="1600" b="1" dirty="0" smtClean="0">
                <a:solidFill>
                  <a:srgbClr val="DDB50D"/>
                </a:solidFill>
              </a:rPr>
              <a:t>Е-ПОДПИС</a:t>
            </a:r>
            <a:endParaRPr lang="bg-BG" sz="1600" b="1" dirty="0">
              <a:solidFill>
                <a:srgbClr val="DDB50D"/>
              </a:solidFill>
            </a:endParaRPr>
          </a:p>
        </p:txBody>
      </p:sp>
      <p:sp>
        <p:nvSpPr>
          <p:cNvPr id="85" name="Rounded Rectangle 84"/>
          <p:cNvSpPr/>
          <p:nvPr/>
        </p:nvSpPr>
        <p:spPr>
          <a:xfrm>
            <a:off x="6412562" y="2841343"/>
            <a:ext cx="2404558" cy="508041"/>
          </a:xfrm>
          <a:prstGeom prst="roundRect">
            <a:avLst/>
          </a:prstGeom>
          <a:solidFill>
            <a:schemeClr val="bg1"/>
          </a:solidFill>
          <a:ln w="28575">
            <a:solidFill>
              <a:srgbClr val="F1C40F"/>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en-US" sz="1600" b="1" dirty="0" smtClean="0">
                <a:solidFill>
                  <a:srgbClr val="DDB50D"/>
                </a:solidFill>
              </a:rPr>
              <a:t>PKI</a:t>
            </a:r>
            <a:endParaRPr lang="bg-BG" sz="1600" b="1" dirty="0">
              <a:solidFill>
                <a:srgbClr val="DDB50D"/>
              </a:solidFill>
            </a:endParaRPr>
          </a:p>
        </p:txBody>
      </p:sp>
      <p:sp>
        <p:nvSpPr>
          <p:cNvPr id="86" name="Rounded Rectangle 85"/>
          <p:cNvSpPr/>
          <p:nvPr/>
        </p:nvSpPr>
        <p:spPr>
          <a:xfrm>
            <a:off x="830259" y="1955137"/>
            <a:ext cx="3875091" cy="508041"/>
          </a:xfrm>
          <a:prstGeom prst="roundRect">
            <a:avLst/>
          </a:prstGeom>
          <a:solidFill>
            <a:schemeClr val="bg1"/>
          </a:solidFill>
          <a:ln w="28575">
            <a:solidFill>
              <a:srgbClr val="2ECC71"/>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smtClean="0">
                <a:solidFill>
                  <a:srgbClr val="2ED073"/>
                </a:solidFill>
              </a:rPr>
              <a:t>КОНТРОЛ</a:t>
            </a:r>
            <a:endParaRPr lang="bg-BG" sz="1600" b="1" dirty="0">
              <a:solidFill>
                <a:srgbClr val="2ED073"/>
              </a:solidFill>
            </a:endParaRPr>
          </a:p>
        </p:txBody>
      </p:sp>
      <p:sp>
        <p:nvSpPr>
          <p:cNvPr id="87" name="Rounded Rectangle 86"/>
          <p:cNvSpPr/>
          <p:nvPr/>
        </p:nvSpPr>
        <p:spPr>
          <a:xfrm>
            <a:off x="4838701" y="1955137"/>
            <a:ext cx="3987944" cy="508041"/>
          </a:xfrm>
          <a:prstGeom prst="roundRect">
            <a:avLst/>
          </a:prstGeom>
          <a:solidFill>
            <a:schemeClr val="bg1"/>
          </a:solidFill>
          <a:ln w="28575">
            <a:solidFill>
              <a:srgbClr val="2ECC71"/>
            </a:solidFill>
          </a:ln>
        </p:spPr>
        <p:style>
          <a:lnRef idx="3">
            <a:schemeClr val="lt1"/>
          </a:lnRef>
          <a:fillRef idx="1">
            <a:schemeClr val="dk1"/>
          </a:fillRef>
          <a:effectRef idx="1">
            <a:schemeClr val="dk1"/>
          </a:effectRef>
          <a:fontRef idx="minor">
            <a:schemeClr val="lt1"/>
          </a:fontRef>
        </p:style>
        <p:txBody>
          <a:bodyPr anchor="ctr"/>
          <a:lstStyle/>
          <a:p>
            <a:pPr algn="ctr"/>
            <a:r>
              <a:rPr lang="en-US" sz="1600" b="1" dirty="0" smtClean="0">
                <a:solidFill>
                  <a:srgbClr val="2ED073"/>
                </a:solidFill>
              </a:rPr>
              <a:t>CLOUD </a:t>
            </a:r>
            <a:r>
              <a:rPr lang="en-US" sz="1600" b="1" dirty="0">
                <a:solidFill>
                  <a:srgbClr val="2ED073"/>
                </a:solidFill>
              </a:rPr>
              <a:t>BACKUP</a:t>
            </a:r>
            <a:endParaRPr lang="bg-BG" sz="1600" b="1" dirty="0">
              <a:solidFill>
                <a:srgbClr val="2ED073"/>
              </a:solidFill>
            </a:endParaRPr>
          </a:p>
        </p:txBody>
      </p:sp>
      <p:sp>
        <p:nvSpPr>
          <p:cNvPr id="88" name="Rounded Rectangle 87"/>
          <p:cNvSpPr/>
          <p:nvPr/>
        </p:nvSpPr>
        <p:spPr>
          <a:xfrm>
            <a:off x="802165" y="1200452"/>
            <a:ext cx="2537860" cy="444400"/>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3498DB"/>
                </a:solidFill>
              </a:rPr>
              <a:t>ДЕЛОВОДНА СПРАВКА</a:t>
            </a:r>
          </a:p>
        </p:txBody>
      </p:sp>
      <p:sp>
        <p:nvSpPr>
          <p:cNvPr id="89" name="Rounded Rectangle 88"/>
          <p:cNvSpPr/>
          <p:nvPr/>
        </p:nvSpPr>
        <p:spPr>
          <a:xfrm>
            <a:off x="3449245" y="1199271"/>
            <a:ext cx="1656155" cy="454723"/>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3498DB"/>
                </a:solidFill>
              </a:rPr>
              <a:t>УЕБ РЕГИСТРИ</a:t>
            </a:r>
          </a:p>
        </p:txBody>
      </p:sp>
      <p:sp>
        <p:nvSpPr>
          <p:cNvPr id="90" name="Rounded Rectangle 89"/>
          <p:cNvSpPr/>
          <p:nvPr/>
        </p:nvSpPr>
        <p:spPr>
          <a:xfrm>
            <a:off x="5185048" y="1199271"/>
            <a:ext cx="2616232" cy="454723"/>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3498DB"/>
                </a:solidFill>
              </a:rPr>
              <a:t>ПРОФИЛ НА КУПУВАЧА</a:t>
            </a:r>
          </a:p>
        </p:txBody>
      </p:sp>
      <p:sp>
        <p:nvSpPr>
          <p:cNvPr id="91" name="Rounded Rectangle 90"/>
          <p:cNvSpPr/>
          <p:nvPr/>
        </p:nvSpPr>
        <p:spPr>
          <a:xfrm>
            <a:off x="7885001" y="1199271"/>
            <a:ext cx="932118" cy="454723"/>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en-US" sz="1200" b="1" dirty="0" smtClean="0">
                <a:solidFill>
                  <a:srgbClr val="3498DB"/>
                </a:solidFill>
              </a:rPr>
              <a:t>SMS</a:t>
            </a:r>
            <a:endParaRPr lang="bg-BG" sz="1200" b="1" dirty="0">
              <a:solidFill>
                <a:srgbClr val="3498DB"/>
              </a:solidFill>
            </a:endParaRPr>
          </a:p>
        </p:txBody>
      </p:sp>
      <p:sp>
        <p:nvSpPr>
          <p:cNvPr id="92" name="Rounded Rectangle 91"/>
          <p:cNvSpPr/>
          <p:nvPr/>
        </p:nvSpPr>
        <p:spPr>
          <a:xfrm>
            <a:off x="801346" y="667335"/>
            <a:ext cx="1766124" cy="438688"/>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en-US" sz="1600" b="1" dirty="0">
                <a:solidFill>
                  <a:srgbClr val="3498DB"/>
                </a:solidFill>
                <a:cs typeface="Arial" pitchFamily="34" charset="0"/>
              </a:rPr>
              <a:t>WEB</a:t>
            </a:r>
            <a:r>
              <a:rPr lang="bg-BG" sz="1600" b="1" dirty="0">
                <a:solidFill>
                  <a:srgbClr val="3498DB"/>
                </a:solidFill>
                <a:cs typeface="Arial" pitchFamily="34" charset="0"/>
              </a:rPr>
              <a:t> ПОРТАЛ</a:t>
            </a:r>
          </a:p>
        </p:txBody>
      </p:sp>
      <p:sp>
        <p:nvSpPr>
          <p:cNvPr id="93" name="Rounded Rectangle 92"/>
          <p:cNvSpPr/>
          <p:nvPr/>
        </p:nvSpPr>
        <p:spPr>
          <a:xfrm>
            <a:off x="2709457" y="667373"/>
            <a:ext cx="2746905" cy="438688"/>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smtClean="0">
                <a:solidFill>
                  <a:srgbClr val="3498DB"/>
                </a:solidFill>
                <a:cs typeface="Arial" pitchFamily="34" charset="0"/>
              </a:rPr>
              <a:t>КОМУНИКАТОР</a:t>
            </a:r>
            <a:endParaRPr lang="bg-BG" sz="1600" b="1" dirty="0">
              <a:solidFill>
                <a:srgbClr val="3498DB"/>
              </a:solidFill>
              <a:cs typeface="Arial" pitchFamily="34" charset="0"/>
            </a:endParaRPr>
          </a:p>
        </p:txBody>
      </p:sp>
      <p:sp>
        <p:nvSpPr>
          <p:cNvPr id="94" name="Rounded Rectangle 93"/>
          <p:cNvSpPr/>
          <p:nvPr/>
        </p:nvSpPr>
        <p:spPr>
          <a:xfrm>
            <a:off x="5598350" y="667957"/>
            <a:ext cx="1518348" cy="438688"/>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en-US" sz="1600" b="1" dirty="0">
                <a:solidFill>
                  <a:srgbClr val="3498DB"/>
                </a:solidFill>
                <a:cs typeface="Arial" pitchFamily="34" charset="0"/>
              </a:rPr>
              <a:t>WEB</a:t>
            </a:r>
            <a:r>
              <a:rPr lang="bg-BG" sz="1600" b="1" dirty="0">
                <a:solidFill>
                  <a:srgbClr val="3498DB"/>
                </a:solidFill>
                <a:cs typeface="Arial" pitchFamily="34" charset="0"/>
              </a:rPr>
              <a:t> ГИС</a:t>
            </a:r>
          </a:p>
        </p:txBody>
      </p:sp>
      <p:sp>
        <p:nvSpPr>
          <p:cNvPr id="95" name="Rounded Rectangle 94"/>
          <p:cNvSpPr/>
          <p:nvPr/>
        </p:nvSpPr>
        <p:spPr>
          <a:xfrm>
            <a:off x="7258684" y="668038"/>
            <a:ext cx="1570991" cy="438688"/>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3498DB"/>
                </a:solidFill>
              </a:rPr>
              <a:t>Кмете, виж!</a:t>
            </a:r>
          </a:p>
        </p:txBody>
      </p:sp>
      <p:sp>
        <p:nvSpPr>
          <p:cNvPr id="96" name="Rounded Rectangle 95"/>
          <p:cNvSpPr/>
          <p:nvPr/>
        </p:nvSpPr>
        <p:spPr>
          <a:xfrm>
            <a:off x="802165" y="147082"/>
            <a:ext cx="8014954" cy="431484"/>
          </a:xfrm>
          <a:prstGeom prst="roundRect">
            <a:avLst/>
          </a:prstGeom>
          <a:solidFill>
            <a:schemeClr val="bg1"/>
          </a:solidFill>
          <a:ln w="28575">
            <a:solidFill>
              <a:srgbClr val="3498DB"/>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a:solidFill>
                  <a:srgbClr val="3498DB"/>
                </a:solidFill>
                <a:cs typeface="Arial" pitchFamily="34" charset="0"/>
              </a:rPr>
              <a:t>Е-АДМИНИСТРАТИВНИ УСЛУГИ</a:t>
            </a:r>
          </a:p>
        </p:txBody>
      </p:sp>
      <p:sp>
        <p:nvSpPr>
          <p:cNvPr id="36" name="Rounded Rectangle 35"/>
          <p:cNvSpPr/>
          <p:nvPr/>
        </p:nvSpPr>
        <p:spPr>
          <a:xfrm>
            <a:off x="6962959" y="3637772"/>
            <a:ext cx="1873210" cy="508041"/>
          </a:xfrm>
          <a:prstGeom prst="roundRect">
            <a:avLst/>
          </a:prstGeom>
          <a:solidFill>
            <a:schemeClr val="bg1"/>
          </a:solidFill>
          <a:ln w="28575">
            <a:solidFill>
              <a:srgbClr val="E67E22"/>
            </a:solidFill>
          </a:ln>
        </p:spPr>
        <p:style>
          <a:lnRef idx="3">
            <a:schemeClr val="lt1"/>
          </a:lnRef>
          <a:fillRef idx="1">
            <a:schemeClr val="dk1"/>
          </a:fillRef>
          <a:effectRef idx="1">
            <a:schemeClr val="dk1"/>
          </a:effectRef>
          <a:fontRef idx="minor">
            <a:schemeClr val="lt1"/>
          </a:fontRef>
        </p:style>
        <p:txBody>
          <a:bodyPr anchor="ctr"/>
          <a:lstStyle/>
          <a:p>
            <a:pPr algn="ctr" eaLnBrk="0" hangingPunct="0">
              <a:defRPr/>
            </a:pPr>
            <a:r>
              <a:rPr lang="bg-BG" sz="1600" b="1" dirty="0" smtClean="0">
                <a:solidFill>
                  <a:srgbClr val="E67F22"/>
                </a:solidFill>
              </a:rPr>
              <a:t>ОУП</a:t>
            </a:r>
            <a:endParaRPr lang="bg-BG" sz="1600" b="1" dirty="0">
              <a:solidFill>
                <a:srgbClr val="E67F22"/>
              </a:solidFill>
            </a:endParaRPr>
          </a:p>
        </p:txBody>
      </p:sp>
    </p:spTree>
    <p:extLst>
      <p:ext uri="{BB962C8B-B14F-4D97-AF65-F5344CB8AC3E}">
        <p14:creationId xmlns:p14="http://schemas.microsoft.com/office/powerpoint/2010/main" val="351248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1+#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additive="base">
                                        <p:cTn id="19" dur="500" fill="hold"/>
                                        <p:tgtEl>
                                          <p:spTgt spid="40"/>
                                        </p:tgtEl>
                                        <p:attrNameLst>
                                          <p:attrName>ppt_x</p:attrName>
                                        </p:attrNameLst>
                                      </p:cBhvr>
                                      <p:tavLst>
                                        <p:tav tm="0">
                                          <p:val>
                                            <p:strVal val="1+#ppt_w/2"/>
                                          </p:val>
                                        </p:tav>
                                        <p:tav tm="100000">
                                          <p:val>
                                            <p:strVal val="#ppt_x"/>
                                          </p:val>
                                        </p:tav>
                                      </p:tavLst>
                                    </p:anim>
                                    <p:anim calcmode="lin" valueType="num">
                                      <p:cBhvr additive="base">
                                        <p:cTn id="20" dur="500" fill="hold"/>
                                        <p:tgtEl>
                                          <p:spTgt spid="40"/>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 calcmode="lin" valueType="num">
                                      <p:cBhvr additive="base">
                                        <p:cTn id="23" dur="500" fill="hold"/>
                                        <p:tgtEl>
                                          <p:spTgt spid="43"/>
                                        </p:tgtEl>
                                        <p:attrNameLst>
                                          <p:attrName>ppt_x</p:attrName>
                                        </p:attrNameLst>
                                      </p:cBhvr>
                                      <p:tavLst>
                                        <p:tav tm="0">
                                          <p:val>
                                            <p:strVal val="1+#ppt_w/2"/>
                                          </p:val>
                                        </p:tav>
                                        <p:tav tm="100000">
                                          <p:val>
                                            <p:strVal val="#ppt_x"/>
                                          </p:val>
                                        </p:tav>
                                      </p:tavLst>
                                    </p:anim>
                                    <p:anim calcmode="lin" valueType="num">
                                      <p:cBhvr additive="base">
                                        <p:cTn id="24" dur="500" fill="hold"/>
                                        <p:tgtEl>
                                          <p:spTgt spid="43"/>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500" fill="hold"/>
                                        <p:tgtEl>
                                          <p:spTgt spid="44"/>
                                        </p:tgtEl>
                                        <p:attrNameLst>
                                          <p:attrName>ppt_x</p:attrName>
                                        </p:attrNameLst>
                                      </p:cBhvr>
                                      <p:tavLst>
                                        <p:tav tm="0">
                                          <p:val>
                                            <p:strVal val="1+#ppt_w/2"/>
                                          </p:val>
                                        </p:tav>
                                        <p:tav tm="100000">
                                          <p:val>
                                            <p:strVal val="#ppt_x"/>
                                          </p:val>
                                        </p:tav>
                                      </p:tavLst>
                                    </p:anim>
                                    <p:anim calcmode="lin" valueType="num">
                                      <p:cBhvr additive="base">
                                        <p:cTn id="28" dur="500" fill="hold"/>
                                        <p:tgtEl>
                                          <p:spTgt spid="44"/>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additive="base">
                                        <p:cTn id="31" dur="500" fill="hold"/>
                                        <p:tgtEl>
                                          <p:spTgt spid="45"/>
                                        </p:tgtEl>
                                        <p:attrNameLst>
                                          <p:attrName>ppt_x</p:attrName>
                                        </p:attrNameLst>
                                      </p:cBhvr>
                                      <p:tavLst>
                                        <p:tav tm="0">
                                          <p:val>
                                            <p:strVal val="1+#ppt_w/2"/>
                                          </p:val>
                                        </p:tav>
                                        <p:tav tm="100000">
                                          <p:val>
                                            <p:strVal val="#ppt_x"/>
                                          </p:val>
                                        </p:tav>
                                      </p:tavLst>
                                    </p:anim>
                                    <p:anim calcmode="lin" valueType="num">
                                      <p:cBhvr additive="base">
                                        <p:cTn id="32" dur="500" fill="hold"/>
                                        <p:tgtEl>
                                          <p:spTgt spid="45"/>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500" fill="hold"/>
                                        <p:tgtEl>
                                          <p:spTgt spid="60"/>
                                        </p:tgtEl>
                                        <p:attrNameLst>
                                          <p:attrName>ppt_x</p:attrName>
                                        </p:attrNameLst>
                                      </p:cBhvr>
                                      <p:tavLst>
                                        <p:tav tm="0">
                                          <p:val>
                                            <p:strVal val="1+#ppt_w/2"/>
                                          </p:val>
                                        </p:tav>
                                        <p:tav tm="100000">
                                          <p:val>
                                            <p:strVal val="#ppt_x"/>
                                          </p:val>
                                        </p:tav>
                                      </p:tavLst>
                                    </p:anim>
                                    <p:anim calcmode="lin" valueType="num">
                                      <p:cBhvr additive="base">
                                        <p:cTn id="36" dur="500" fill="hold"/>
                                        <p:tgtEl>
                                          <p:spTgt spid="60"/>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5"/>
                                        </p:tgtEl>
                                        <p:attrNameLst>
                                          <p:attrName>style.visibility</p:attrName>
                                        </p:attrNameLst>
                                      </p:cBhvr>
                                      <p:to>
                                        <p:strVal val="visible"/>
                                      </p:to>
                                    </p:set>
                                    <p:anim calcmode="lin" valueType="num">
                                      <p:cBhvr additive="base">
                                        <p:cTn id="39" dur="500" fill="hold"/>
                                        <p:tgtEl>
                                          <p:spTgt spid="75"/>
                                        </p:tgtEl>
                                        <p:attrNameLst>
                                          <p:attrName>ppt_x</p:attrName>
                                        </p:attrNameLst>
                                      </p:cBhvr>
                                      <p:tavLst>
                                        <p:tav tm="0">
                                          <p:val>
                                            <p:strVal val="1+#ppt_w/2"/>
                                          </p:val>
                                        </p:tav>
                                        <p:tav tm="100000">
                                          <p:val>
                                            <p:strVal val="#ppt_x"/>
                                          </p:val>
                                        </p:tav>
                                      </p:tavLst>
                                    </p:anim>
                                    <p:anim calcmode="lin" valueType="num">
                                      <p:cBhvr additive="base">
                                        <p:cTn id="40" dur="500" fill="hold"/>
                                        <p:tgtEl>
                                          <p:spTgt spid="75"/>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76"/>
                                        </p:tgtEl>
                                        <p:attrNameLst>
                                          <p:attrName>style.visibility</p:attrName>
                                        </p:attrNameLst>
                                      </p:cBhvr>
                                      <p:to>
                                        <p:strVal val="visible"/>
                                      </p:to>
                                    </p:set>
                                    <p:anim calcmode="lin" valueType="num">
                                      <p:cBhvr additive="base">
                                        <p:cTn id="43" dur="500" fill="hold"/>
                                        <p:tgtEl>
                                          <p:spTgt spid="76"/>
                                        </p:tgtEl>
                                        <p:attrNameLst>
                                          <p:attrName>ppt_x</p:attrName>
                                        </p:attrNameLst>
                                      </p:cBhvr>
                                      <p:tavLst>
                                        <p:tav tm="0">
                                          <p:val>
                                            <p:strVal val="1+#ppt_w/2"/>
                                          </p:val>
                                        </p:tav>
                                        <p:tav tm="100000">
                                          <p:val>
                                            <p:strVal val="#ppt_x"/>
                                          </p:val>
                                        </p:tav>
                                      </p:tavLst>
                                    </p:anim>
                                    <p:anim calcmode="lin" valueType="num">
                                      <p:cBhvr additive="base">
                                        <p:cTn id="44" dur="500" fill="hold"/>
                                        <p:tgtEl>
                                          <p:spTgt spid="76"/>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anim calcmode="lin" valueType="num">
                                      <p:cBhvr additive="base">
                                        <p:cTn id="47" dur="500" fill="hold"/>
                                        <p:tgtEl>
                                          <p:spTgt spid="77"/>
                                        </p:tgtEl>
                                        <p:attrNameLst>
                                          <p:attrName>ppt_x</p:attrName>
                                        </p:attrNameLst>
                                      </p:cBhvr>
                                      <p:tavLst>
                                        <p:tav tm="0">
                                          <p:val>
                                            <p:strVal val="1+#ppt_w/2"/>
                                          </p:val>
                                        </p:tav>
                                        <p:tav tm="100000">
                                          <p:val>
                                            <p:strVal val="#ppt_x"/>
                                          </p:val>
                                        </p:tav>
                                      </p:tavLst>
                                    </p:anim>
                                    <p:anim calcmode="lin" valueType="num">
                                      <p:cBhvr additive="base">
                                        <p:cTn id="48" dur="500" fill="hold"/>
                                        <p:tgtEl>
                                          <p:spTgt spid="77"/>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78"/>
                                        </p:tgtEl>
                                        <p:attrNameLst>
                                          <p:attrName>style.visibility</p:attrName>
                                        </p:attrNameLst>
                                      </p:cBhvr>
                                      <p:to>
                                        <p:strVal val="visible"/>
                                      </p:to>
                                    </p:set>
                                    <p:anim calcmode="lin" valueType="num">
                                      <p:cBhvr additive="base">
                                        <p:cTn id="51" dur="500" fill="hold"/>
                                        <p:tgtEl>
                                          <p:spTgt spid="78"/>
                                        </p:tgtEl>
                                        <p:attrNameLst>
                                          <p:attrName>ppt_x</p:attrName>
                                        </p:attrNameLst>
                                      </p:cBhvr>
                                      <p:tavLst>
                                        <p:tav tm="0">
                                          <p:val>
                                            <p:strVal val="1+#ppt_w/2"/>
                                          </p:val>
                                        </p:tav>
                                        <p:tav tm="100000">
                                          <p:val>
                                            <p:strVal val="#ppt_x"/>
                                          </p:val>
                                        </p:tav>
                                      </p:tavLst>
                                    </p:anim>
                                    <p:anim calcmode="lin" valueType="num">
                                      <p:cBhvr additive="base">
                                        <p:cTn id="52" dur="500" fill="hold"/>
                                        <p:tgtEl>
                                          <p:spTgt spid="78"/>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79"/>
                                        </p:tgtEl>
                                        <p:attrNameLst>
                                          <p:attrName>style.visibility</p:attrName>
                                        </p:attrNameLst>
                                      </p:cBhvr>
                                      <p:to>
                                        <p:strVal val="visible"/>
                                      </p:to>
                                    </p:set>
                                    <p:anim calcmode="lin" valueType="num">
                                      <p:cBhvr additive="base">
                                        <p:cTn id="55" dur="500" fill="hold"/>
                                        <p:tgtEl>
                                          <p:spTgt spid="79"/>
                                        </p:tgtEl>
                                        <p:attrNameLst>
                                          <p:attrName>ppt_x</p:attrName>
                                        </p:attrNameLst>
                                      </p:cBhvr>
                                      <p:tavLst>
                                        <p:tav tm="0">
                                          <p:val>
                                            <p:strVal val="1+#ppt_w/2"/>
                                          </p:val>
                                        </p:tav>
                                        <p:tav tm="100000">
                                          <p:val>
                                            <p:strVal val="#ppt_x"/>
                                          </p:val>
                                        </p:tav>
                                      </p:tavLst>
                                    </p:anim>
                                    <p:anim calcmode="lin" valueType="num">
                                      <p:cBhvr additive="base">
                                        <p:cTn id="56" dur="500" fill="hold"/>
                                        <p:tgtEl>
                                          <p:spTgt spid="79"/>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80"/>
                                        </p:tgtEl>
                                        <p:attrNameLst>
                                          <p:attrName>style.visibility</p:attrName>
                                        </p:attrNameLst>
                                      </p:cBhvr>
                                      <p:to>
                                        <p:strVal val="visible"/>
                                      </p:to>
                                    </p:set>
                                    <p:anim calcmode="lin" valueType="num">
                                      <p:cBhvr additive="base">
                                        <p:cTn id="65" dur="500" fill="hold"/>
                                        <p:tgtEl>
                                          <p:spTgt spid="80"/>
                                        </p:tgtEl>
                                        <p:attrNameLst>
                                          <p:attrName>ppt_x</p:attrName>
                                        </p:attrNameLst>
                                      </p:cBhvr>
                                      <p:tavLst>
                                        <p:tav tm="0">
                                          <p:val>
                                            <p:strVal val="1+#ppt_w/2"/>
                                          </p:val>
                                        </p:tav>
                                        <p:tav tm="100000">
                                          <p:val>
                                            <p:strVal val="#ppt_x"/>
                                          </p:val>
                                        </p:tav>
                                      </p:tavLst>
                                    </p:anim>
                                    <p:anim calcmode="lin" valueType="num">
                                      <p:cBhvr additive="base">
                                        <p:cTn id="66" dur="500" fill="hold"/>
                                        <p:tgtEl>
                                          <p:spTgt spid="80"/>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81"/>
                                        </p:tgtEl>
                                        <p:attrNameLst>
                                          <p:attrName>style.visibility</p:attrName>
                                        </p:attrNameLst>
                                      </p:cBhvr>
                                      <p:to>
                                        <p:strVal val="visible"/>
                                      </p:to>
                                    </p:set>
                                    <p:anim calcmode="lin" valueType="num">
                                      <p:cBhvr additive="base">
                                        <p:cTn id="69" dur="500" fill="hold"/>
                                        <p:tgtEl>
                                          <p:spTgt spid="81"/>
                                        </p:tgtEl>
                                        <p:attrNameLst>
                                          <p:attrName>ppt_x</p:attrName>
                                        </p:attrNameLst>
                                      </p:cBhvr>
                                      <p:tavLst>
                                        <p:tav tm="0">
                                          <p:val>
                                            <p:strVal val="1+#ppt_w/2"/>
                                          </p:val>
                                        </p:tav>
                                        <p:tav tm="100000">
                                          <p:val>
                                            <p:strVal val="#ppt_x"/>
                                          </p:val>
                                        </p:tav>
                                      </p:tavLst>
                                    </p:anim>
                                    <p:anim calcmode="lin" valueType="num">
                                      <p:cBhvr additive="base">
                                        <p:cTn id="70" dur="500" fill="hold"/>
                                        <p:tgtEl>
                                          <p:spTgt spid="81"/>
                                        </p:tgtEl>
                                        <p:attrNameLst>
                                          <p:attrName>ppt_y</p:attrName>
                                        </p:attrNameLst>
                                      </p:cBhvr>
                                      <p:tavLst>
                                        <p:tav tm="0">
                                          <p:val>
                                            <p:strVal val="#ppt_y"/>
                                          </p:val>
                                        </p:tav>
                                        <p:tav tm="100000">
                                          <p:val>
                                            <p:strVal val="#ppt_y"/>
                                          </p:val>
                                        </p:tav>
                                      </p:tavLst>
                                    </p:anim>
                                  </p:childTnLst>
                                </p:cTn>
                              </p:par>
                              <p:par>
                                <p:cTn id="71" presetID="2" presetClass="entr" presetSubtype="2" fill="hold" grpId="0" nodeType="withEffect">
                                  <p:stCondLst>
                                    <p:cond delay="0"/>
                                  </p:stCondLst>
                                  <p:childTnLst>
                                    <p:set>
                                      <p:cBhvr>
                                        <p:cTn id="72" dur="1" fill="hold">
                                          <p:stCondLst>
                                            <p:cond delay="0"/>
                                          </p:stCondLst>
                                        </p:cTn>
                                        <p:tgtEl>
                                          <p:spTgt spid="82"/>
                                        </p:tgtEl>
                                        <p:attrNameLst>
                                          <p:attrName>style.visibility</p:attrName>
                                        </p:attrNameLst>
                                      </p:cBhvr>
                                      <p:to>
                                        <p:strVal val="visible"/>
                                      </p:to>
                                    </p:set>
                                    <p:anim calcmode="lin" valueType="num">
                                      <p:cBhvr additive="base">
                                        <p:cTn id="73" dur="500" fill="hold"/>
                                        <p:tgtEl>
                                          <p:spTgt spid="82"/>
                                        </p:tgtEl>
                                        <p:attrNameLst>
                                          <p:attrName>ppt_x</p:attrName>
                                        </p:attrNameLst>
                                      </p:cBhvr>
                                      <p:tavLst>
                                        <p:tav tm="0">
                                          <p:val>
                                            <p:strVal val="1+#ppt_w/2"/>
                                          </p:val>
                                        </p:tav>
                                        <p:tav tm="100000">
                                          <p:val>
                                            <p:strVal val="#ppt_x"/>
                                          </p:val>
                                        </p:tav>
                                      </p:tavLst>
                                    </p:anim>
                                    <p:anim calcmode="lin" valueType="num">
                                      <p:cBhvr additive="base">
                                        <p:cTn id="74" dur="500" fill="hold"/>
                                        <p:tgtEl>
                                          <p:spTgt spid="82"/>
                                        </p:tgtEl>
                                        <p:attrNameLst>
                                          <p:attrName>ppt_y</p:attrName>
                                        </p:attrNameLst>
                                      </p:cBhvr>
                                      <p:tavLst>
                                        <p:tav tm="0">
                                          <p:val>
                                            <p:strVal val="#ppt_y"/>
                                          </p:val>
                                        </p:tav>
                                        <p:tav tm="100000">
                                          <p:val>
                                            <p:strVal val="#ppt_y"/>
                                          </p:val>
                                        </p:tav>
                                      </p:tavLst>
                                    </p:anim>
                                  </p:childTnLst>
                                </p:cTn>
                              </p:par>
                              <p:par>
                                <p:cTn id="75" presetID="2" presetClass="entr" presetSubtype="2" fill="hold" grpId="0" nodeType="withEffect">
                                  <p:stCondLst>
                                    <p:cond delay="0"/>
                                  </p:stCondLst>
                                  <p:childTnLst>
                                    <p:set>
                                      <p:cBhvr>
                                        <p:cTn id="76" dur="1" fill="hold">
                                          <p:stCondLst>
                                            <p:cond delay="0"/>
                                          </p:stCondLst>
                                        </p:cTn>
                                        <p:tgtEl>
                                          <p:spTgt spid="36"/>
                                        </p:tgtEl>
                                        <p:attrNameLst>
                                          <p:attrName>style.visibility</p:attrName>
                                        </p:attrNameLst>
                                      </p:cBhvr>
                                      <p:to>
                                        <p:strVal val="visible"/>
                                      </p:to>
                                    </p:set>
                                    <p:anim calcmode="lin" valueType="num">
                                      <p:cBhvr additive="base">
                                        <p:cTn id="77" dur="500" fill="hold"/>
                                        <p:tgtEl>
                                          <p:spTgt spid="36"/>
                                        </p:tgtEl>
                                        <p:attrNameLst>
                                          <p:attrName>ppt_x</p:attrName>
                                        </p:attrNameLst>
                                      </p:cBhvr>
                                      <p:tavLst>
                                        <p:tav tm="0">
                                          <p:val>
                                            <p:strVal val="1+#ppt_w/2"/>
                                          </p:val>
                                        </p:tav>
                                        <p:tav tm="100000">
                                          <p:val>
                                            <p:strVal val="#ppt_x"/>
                                          </p:val>
                                        </p:tav>
                                      </p:tavLst>
                                    </p:anim>
                                    <p:anim calcmode="lin" valueType="num">
                                      <p:cBhvr additive="base">
                                        <p:cTn id="78"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2" fill="hold" grpId="0" nodeType="clickEffect">
                                  <p:stCondLst>
                                    <p:cond delay="0"/>
                                  </p:stCondLst>
                                  <p:childTnLst>
                                    <p:set>
                                      <p:cBhvr>
                                        <p:cTn id="86" dur="1" fill="hold">
                                          <p:stCondLst>
                                            <p:cond delay="0"/>
                                          </p:stCondLst>
                                        </p:cTn>
                                        <p:tgtEl>
                                          <p:spTgt spid="83"/>
                                        </p:tgtEl>
                                        <p:attrNameLst>
                                          <p:attrName>style.visibility</p:attrName>
                                        </p:attrNameLst>
                                      </p:cBhvr>
                                      <p:to>
                                        <p:strVal val="visible"/>
                                      </p:to>
                                    </p:set>
                                    <p:anim calcmode="lin" valueType="num">
                                      <p:cBhvr additive="base">
                                        <p:cTn id="87" dur="500" fill="hold"/>
                                        <p:tgtEl>
                                          <p:spTgt spid="83"/>
                                        </p:tgtEl>
                                        <p:attrNameLst>
                                          <p:attrName>ppt_x</p:attrName>
                                        </p:attrNameLst>
                                      </p:cBhvr>
                                      <p:tavLst>
                                        <p:tav tm="0">
                                          <p:val>
                                            <p:strVal val="1+#ppt_w/2"/>
                                          </p:val>
                                        </p:tav>
                                        <p:tav tm="100000">
                                          <p:val>
                                            <p:strVal val="#ppt_x"/>
                                          </p:val>
                                        </p:tav>
                                      </p:tavLst>
                                    </p:anim>
                                    <p:anim calcmode="lin" valueType="num">
                                      <p:cBhvr additive="base">
                                        <p:cTn id="88" dur="500" fill="hold"/>
                                        <p:tgtEl>
                                          <p:spTgt spid="83"/>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84"/>
                                        </p:tgtEl>
                                        <p:attrNameLst>
                                          <p:attrName>style.visibility</p:attrName>
                                        </p:attrNameLst>
                                      </p:cBhvr>
                                      <p:to>
                                        <p:strVal val="visible"/>
                                      </p:to>
                                    </p:set>
                                    <p:anim calcmode="lin" valueType="num">
                                      <p:cBhvr additive="base">
                                        <p:cTn id="91" dur="500" fill="hold"/>
                                        <p:tgtEl>
                                          <p:spTgt spid="84"/>
                                        </p:tgtEl>
                                        <p:attrNameLst>
                                          <p:attrName>ppt_x</p:attrName>
                                        </p:attrNameLst>
                                      </p:cBhvr>
                                      <p:tavLst>
                                        <p:tav tm="0">
                                          <p:val>
                                            <p:strVal val="1+#ppt_w/2"/>
                                          </p:val>
                                        </p:tav>
                                        <p:tav tm="100000">
                                          <p:val>
                                            <p:strVal val="#ppt_x"/>
                                          </p:val>
                                        </p:tav>
                                      </p:tavLst>
                                    </p:anim>
                                    <p:anim calcmode="lin" valueType="num">
                                      <p:cBhvr additive="base">
                                        <p:cTn id="92" dur="500" fill="hold"/>
                                        <p:tgtEl>
                                          <p:spTgt spid="84"/>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85"/>
                                        </p:tgtEl>
                                        <p:attrNameLst>
                                          <p:attrName>style.visibility</p:attrName>
                                        </p:attrNameLst>
                                      </p:cBhvr>
                                      <p:to>
                                        <p:strVal val="visible"/>
                                      </p:to>
                                    </p:set>
                                    <p:anim calcmode="lin" valueType="num">
                                      <p:cBhvr additive="base">
                                        <p:cTn id="95" dur="500" fill="hold"/>
                                        <p:tgtEl>
                                          <p:spTgt spid="85"/>
                                        </p:tgtEl>
                                        <p:attrNameLst>
                                          <p:attrName>ppt_x</p:attrName>
                                        </p:attrNameLst>
                                      </p:cBhvr>
                                      <p:tavLst>
                                        <p:tav tm="0">
                                          <p:val>
                                            <p:strVal val="1+#ppt_w/2"/>
                                          </p:val>
                                        </p:tav>
                                        <p:tav tm="100000">
                                          <p:val>
                                            <p:strVal val="#ppt_x"/>
                                          </p:val>
                                        </p:tav>
                                      </p:tavLst>
                                    </p:anim>
                                    <p:anim calcmode="lin" valueType="num">
                                      <p:cBhvr additive="base">
                                        <p:cTn id="96" dur="500" fill="hold"/>
                                        <p:tgtEl>
                                          <p:spTgt spid="85"/>
                                        </p:tgtEl>
                                        <p:attrNameLst>
                                          <p:attrName>ppt_y</p:attrName>
                                        </p:attrNameLst>
                                      </p:cBhvr>
                                      <p:tavLst>
                                        <p:tav tm="0">
                                          <p:val>
                                            <p:strVal val="#ppt_y"/>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6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2" presetClass="entr" presetSubtype="2" fill="hold" grpId="0" nodeType="clickEffect">
                                  <p:stCondLst>
                                    <p:cond delay="0"/>
                                  </p:stCondLst>
                                  <p:childTnLst>
                                    <p:set>
                                      <p:cBhvr>
                                        <p:cTn id="104" dur="1" fill="hold">
                                          <p:stCondLst>
                                            <p:cond delay="0"/>
                                          </p:stCondLst>
                                        </p:cTn>
                                        <p:tgtEl>
                                          <p:spTgt spid="86"/>
                                        </p:tgtEl>
                                        <p:attrNameLst>
                                          <p:attrName>style.visibility</p:attrName>
                                        </p:attrNameLst>
                                      </p:cBhvr>
                                      <p:to>
                                        <p:strVal val="visible"/>
                                      </p:to>
                                    </p:set>
                                    <p:anim calcmode="lin" valueType="num">
                                      <p:cBhvr additive="base">
                                        <p:cTn id="105" dur="500" fill="hold"/>
                                        <p:tgtEl>
                                          <p:spTgt spid="86"/>
                                        </p:tgtEl>
                                        <p:attrNameLst>
                                          <p:attrName>ppt_x</p:attrName>
                                        </p:attrNameLst>
                                      </p:cBhvr>
                                      <p:tavLst>
                                        <p:tav tm="0">
                                          <p:val>
                                            <p:strVal val="1+#ppt_w/2"/>
                                          </p:val>
                                        </p:tav>
                                        <p:tav tm="100000">
                                          <p:val>
                                            <p:strVal val="#ppt_x"/>
                                          </p:val>
                                        </p:tav>
                                      </p:tavLst>
                                    </p:anim>
                                    <p:anim calcmode="lin" valueType="num">
                                      <p:cBhvr additive="base">
                                        <p:cTn id="106" dur="500" fill="hold"/>
                                        <p:tgtEl>
                                          <p:spTgt spid="86"/>
                                        </p:tgtEl>
                                        <p:attrNameLst>
                                          <p:attrName>ppt_y</p:attrName>
                                        </p:attrNameLst>
                                      </p:cBhvr>
                                      <p:tavLst>
                                        <p:tav tm="0">
                                          <p:val>
                                            <p:strVal val="#ppt_y"/>
                                          </p:val>
                                        </p:tav>
                                        <p:tav tm="100000">
                                          <p:val>
                                            <p:strVal val="#ppt_y"/>
                                          </p:val>
                                        </p:tav>
                                      </p:tavLst>
                                    </p:anim>
                                  </p:childTnLst>
                                </p:cTn>
                              </p:par>
                              <p:par>
                                <p:cTn id="107" presetID="2" presetClass="entr" presetSubtype="2" fill="hold" grpId="0" nodeType="withEffect">
                                  <p:stCondLst>
                                    <p:cond delay="0"/>
                                  </p:stCondLst>
                                  <p:childTnLst>
                                    <p:set>
                                      <p:cBhvr>
                                        <p:cTn id="108" dur="1" fill="hold">
                                          <p:stCondLst>
                                            <p:cond delay="0"/>
                                          </p:stCondLst>
                                        </p:cTn>
                                        <p:tgtEl>
                                          <p:spTgt spid="87"/>
                                        </p:tgtEl>
                                        <p:attrNameLst>
                                          <p:attrName>style.visibility</p:attrName>
                                        </p:attrNameLst>
                                      </p:cBhvr>
                                      <p:to>
                                        <p:strVal val="visible"/>
                                      </p:to>
                                    </p:set>
                                    <p:anim calcmode="lin" valueType="num">
                                      <p:cBhvr additive="base">
                                        <p:cTn id="109" dur="500" fill="hold"/>
                                        <p:tgtEl>
                                          <p:spTgt spid="87"/>
                                        </p:tgtEl>
                                        <p:attrNameLst>
                                          <p:attrName>ppt_x</p:attrName>
                                        </p:attrNameLst>
                                      </p:cBhvr>
                                      <p:tavLst>
                                        <p:tav tm="0">
                                          <p:val>
                                            <p:strVal val="1+#ppt_w/2"/>
                                          </p:val>
                                        </p:tav>
                                        <p:tav tm="100000">
                                          <p:val>
                                            <p:strVal val="#ppt_x"/>
                                          </p:val>
                                        </p:tav>
                                      </p:tavLst>
                                    </p:anim>
                                    <p:anim calcmode="lin" valueType="num">
                                      <p:cBhvr additive="base">
                                        <p:cTn id="110" dur="500" fill="hold"/>
                                        <p:tgtEl>
                                          <p:spTgt spid="87"/>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64"/>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2" presetClass="entr" presetSubtype="2" fill="hold" grpId="0" nodeType="clickEffect">
                                  <p:stCondLst>
                                    <p:cond delay="0"/>
                                  </p:stCondLst>
                                  <p:childTnLst>
                                    <p:set>
                                      <p:cBhvr>
                                        <p:cTn id="118" dur="1" fill="hold">
                                          <p:stCondLst>
                                            <p:cond delay="0"/>
                                          </p:stCondLst>
                                        </p:cTn>
                                        <p:tgtEl>
                                          <p:spTgt spid="88"/>
                                        </p:tgtEl>
                                        <p:attrNameLst>
                                          <p:attrName>style.visibility</p:attrName>
                                        </p:attrNameLst>
                                      </p:cBhvr>
                                      <p:to>
                                        <p:strVal val="visible"/>
                                      </p:to>
                                    </p:set>
                                    <p:anim calcmode="lin" valueType="num">
                                      <p:cBhvr additive="base">
                                        <p:cTn id="119" dur="500" fill="hold"/>
                                        <p:tgtEl>
                                          <p:spTgt spid="88"/>
                                        </p:tgtEl>
                                        <p:attrNameLst>
                                          <p:attrName>ppt_x</p:attrName>
                                        </p:attrNameLst>
                                      </p:cBhvr>
                                      <p:tavLst>
                                        <p:tav tm="0">
                                          <p:val>
                                            <p:strVal val="1+#ppt_w/2"/>
                                          </p:val>
                                        </p:tav>
                                        <p:tav tm="100000">
                                          <p:val>
                                            <p:strVal val="#ppt_x"/>
                                          </p:val>
                                        </p:tav>
                                      </p:tavLst>
                                    </p:anim>
                                    <p:anim calcmode="lin" valueType="num">
                                      <p:cBhvr additive="base">
                                        <p:cTn id="120" dur="500" fill="hold"/>
                                        <p:tgtEl>
                                          <p:spTgt spid="88"/>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0"/>
                                  </p:stCondLst>
                                  <p:childTnLst>
                                    <p:set>
                                      <p:cBhvr>
                                        <p:cTn id="122" dur="1" fill="hold">
                                          <p:stCondLst>
                                            <p:cond delay="0"/>
                                          </p:stCondLst>
                                        </p:cTn>
                                        <p:tgtEl>
                                          <p:spTgt spid="89"/>
                                        </p:tgtEl>
                                        <p:attrNameLst>
                                          <p:attrName>style.visibility</p:attrName>
                                        </p:attrNameLst>
                                      </p:cBhvr>
                                      <p:to>
                                        <p:strVal val="visible"/>
                                      </p:to>
                                    </p:set>
                                    <p:anim calcmode="lin" valueType="num">
                                      <p:cBhvr additive="base">
                                        <p:cTn id="123" dur="500" fill="hold"/>
                                        <p:tgtEl>
                                          <p:spTgt spid="89"/>
                                        </p:tgtEl>
                                        <p:attrNameLst>
                                          <p:attrName>ppt_x</p:attrName>
                                        </p:attrNameLst>
                                      </p:cBhvr>
                                      <p:tavLst>
                                        <p:tav tm="0">
                                          <p:val>
                                            <p:strVal val="1+#ppt_w/2"/>
                                          </p:val>
                                        </p:tav>
                                        <p:tav tm="100000">
                                          <p:val>
                                            <p:strVal val="#ppt_x"/>
                                          </p:val>
                                        </p:tav>
                                      </p:tavLst>
                                    </p:anim>
                                    <p:anim calcmode="lin" valueType="num">
                                      <p:cBhvr additive="base">
                                        <p:cTn id="124" dur="500" fill="hold"/>
                                        <p:tgtEl>
                                          <p:spTgt spid="89"/>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90"/>
                                        </p:tgtEl>
                                        <p:attrNameLst>
                                          <p:attrName>style.visibility</p:attrName>
                                        </p:attrNameLst>
                                      </p:cBhvr>
                                      <p:to>
                                        <p:strVal val="visible"/>
                                      </p:to>
                                    </p:set>
                                    <p:anim calcmode="lin" valueType="num">
                                      <p:cBhvr additive="base">
                                        <p:cTn id="127" dur="500" fill="hold"/>
                                        <p:tgtEl>
                                          <p:spTgt spid="90"/>
                                        </p:tgtEl>
                                        <p:attrNameLst>
                                          <p:attrName>ppt_x</p:attrName>
                                        </p:attrNameLst>
                                      </p:cBhvr>
                                      <p:tavLst>
                                        <p:tav tm="0">
                                          <p:val>
                                            <p:strVal val="1+#ppt_w/2"/>
                                          </p:val>
                                        </p:tav>
                                        <p:tav tm="100000">
                                          <p:val>
                                            <p:strVal val="#ppt_x"/>
                                          </p:val>
                                        </p:tav>
                                      </p:tavLst>
                                    </p:anim>
                                    <p:anim calcmode="lin" valueType="num">
                                      <p:cBhvr additive="base">
                                        <p:cTn id="128" dur="500" fill="hold"/>
                                        <p:tgtEl>
                                          <p:spTgt spid="90"/>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91"/>
                                        </p:tgtEl>
                                        <p:attrNameLst>
                                          <p:attrName>style.visibility</p:attrName>
                                        </p:attrNameLst>
                                      </p:cBhvr>
                                      <p:to>
                                        <p:strVal val="visible"/>
                                      </p:to>
                                    </p:set>
                                    <p:anim calcmode="lin" valueType="num">
                                      <p:cBhvr additive="base">
                                        <p:cTn id="131" dur="500" fill="hold"/>
                                        <p:tgtEl>
                                          <p:spTgt spid="91"/>
                                        </p:tgtEl>
                                        <p:attrNameLst>
                                          <p:attrName>ppt_x</p:attrName>
                                        </p:attrNameLst>
                                      </p:cBhvr>
                                      <p:tavLst>
                                        <p:tav tm="0">
                                          <p:val>
                                            <p:strVal val="1+#ppt_w/2"/>
                                          </p:val>
                                        </p:tav>
                                        <p:tav tm="100000">
                                          <p:val>
                                            <p:strVal val="#ppt_x"/>
                                          </p:val>
                                        </p:tav>
                                      </p:tavLst>
                                    </p:anim>
                                    <p:anim calcmode="lin" valueType="num">
                                      <p:cBhvr additive="base">
                                        <p:cTn id="132" dur="500" fill="hold"/>
                                        <p:tgtEl>
                                          <p:spTgt spid="91"/>
                                        </p:tgtEl>
                                        <p:attrNameLst>
                                          <p:attrName>ppt_y</p:attrName>
                                        </p:attrNameLst>
                                      </p:cBhvr>
                                      <p:tavLst>
                                        <p:tav tm="0">
                                          <p:val>
                                            <p:strVal val="#ppt_y"/>
                                          </p:val>
                                        </p:tav>
                                        <p:tav tm="100000">
                                          <p:val>
                                            <p:strVal val="#ppt_y"/>
                                          </p:val>
                                        </p:tav>
                                      </p:tavLst>
                                    </p:anim>
                                  </p:childTnLst>
                                </p:cTn>
                              </p:par>
                              <p:par>
                                <p:cTn id="133" presetID="2" presetClass="entr" presetSubtype="2" fill="hold" grpId="0" nodeType="withEffect">
                                  <p:stCondLst>
                                    <p:cond delay="0"/>
                                  </p:stCondLst>
                                  <p:childTnLst>
                                    <p:set>
                                      <p:cBhvr>
                                        <p:cTn id="134" dur="1" fill="hold">
                                          <p:stCondLst>
                                            <p:cond delay="0"/>
                                          </p:stCondLst>
                                        </p:cTn>
                                        <p:tgtEl>
                                          <p:spTgt spid="92"/>
                                        </p:tgtEl>
                                        <p:attrNameLst>
                                          <p:attrName>style.visibility</p:attrName>
                                        </p:attrNameLst>
                                      </p:cBhvr>
                                      <p:to>
                                        <p:strVal val="visible"/>
                                      </p:to>
                                    </p:set>
                                    <p:anim calcmode="lin" valueType="num">
                                      <p:cBhvr additive="base">
                                        <p:cTn id="135" dur="500" fill="hold"/>
                                        <p:tgtEl>
                                          <p:spTgt spid="92"/>
                                        </p:tgtEl>
                                        <p:attrNameLst>
                                          <p:attrName>ppt_x</p:attrName>
                                        </p:attrNameLst>
                                      </p:cBhvr>
                                      <p:tavLst>
                                        <p:tav tm="0">
                                          <p:val>
                                            <p:strVal val="1+#ppt_w/2"/>
                                          </p:val>
                                        </p:tav>
                                        <p:tav tm="100000">
                                          <p:val>
                                            <p:strVal val="#ppt_x"/>
                                          </p:val>
                                        </p:tav>
                                      </p:tavLst>
                                    </p:anim>
                                    <p:anim calcmode="lin" valueType="num">
                                      <p:cBhvr additive="base">
                                        <p:cTn id="136" dur="500" fill="hold"/>
                                        <p:tgtEl>
                                          <p:spTgt spid="92"/>
                                        </p:tgtEl>
                                        <p:attrNameLst>
                                          <p:attrName>ppt_y</p:attrName>
                                        </p:attrNameLst>
                                      </p:cBhvr>
                                      <p:tavLst>
                                        <p:tav tm="0">
                                          <p:val>
                                            <p:strVal val="#ppt_y"/>
                                          </p:val>
                                        </p:tav>
                                        <p:tav tm="100000">
                                          <p:val>
                                            <p:strVal val="#ppt_y"/>
                                          </p:val>
                                        </p:tav>
                                      </p:tavLst>
                                    </p:anim>
                                  </p:childTnLst>
                                </p:cTn>
                              </p:par>
                              <p:par>
                                <p:cTn id="137" presetID="2" presetClass="entr" presetSubtype="2" fill="hold" grpId="0" nodeType="withEffect">
                                  <p:stCondLst>
                                    <p:cond delay="0"/>
                                  </p:stCondLst>
                                  <p:childTnLst>
                                    <p:set>
                                      <p:cBhvr>
                                        <p:cTn id="138" dur="1" fill="hold">
                                          <p:stCondLst>
                                            <p:cond delay="0"/>
                                          </p:stCondLst>
                                        </p:cTn>
                                        <p:tgtEl>
                                          <p:spTgt spid="93"/>
                                        </p:tgtEl>
                                        <p:attrNameLst>
                                          <p:attrName>style.visibility</p:attrName>
                                        </p:attrNameLst>
                                      </p:cBhvr>
                                      <p:to>
                                        <p:strVal val="visible"/>
                                      </p:to>
                                    </p:set>
                                    <p:anim calcmode="lin" valueType="num">
                                      <p:cBhvr additive="base">
                                        <p:cTn id="139" dur="500" fill="hold"/>
                                        <p:tgtEl>
                                          <p:spTgt spid="93"/>
                                        </p:tgtEl>
                                        <p:attrNameLst>
                                          <p:attrName>ppt_x</p:attrName>
                                        </p:attrNameLst>
                                      </p:cBhvr>
                                      <p:tavLst>
                                        <p:tav tm="0">
                                          <p:val>
                                            <p:strVal val="1+#ppt_w/2"/>
                                          </p:val>
                                        </p:tav>
                                        <p:tav tm="100000">
                                          <p:val>
                                            <p:strVal val="#ppt_x"/>
                                          </p:val>
                                        </p:tav>
                                      </p:tavLst>
                                    </p:anim>
                                    <p:anim calcmode="lin" valueType="num">
                                      <p:cBhvr additive="base">
                                        <p:cTn id="140" dur="500" fill="hold"/>
                                        <p:tgtEl>
                                          <p:spTgt spid="93"/>
                                        </p:tgtEl>
                                        <p:attrNameLst>
                                          <p:attrName>ppt_y</p:attrName>
                                        </p:attrNameLst>
                                      </p:cBhvr>
                                      <p:tavLst>
                                        <p:tav tm="0">
                                          <p:val>
                                            <p:strVal val="#ppt_y"/>
                                          </p:val>
                                        </p:tav>
                                        <p:tav tm="100000">
                                          <p:val>
                                            <p:strVal val="#ppt_y"/>
                                          </p:val>
                                        </p:tav>
                                      </p:tavLst>
                                    </p:anim>
                                  </p:childTnLst>
                                </p:cTn>
                              </p:par>
                              <p:par>
                                <p:cTn id="141" presetID="2" presetClass="entr" presetSubtype="2" fill="hold" grpId="0" nodeType="withEffect">
                                  <p:stCondLst>
                                    <p:cond delay="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1+#ppt_w/2"/>
                                          </p:val>
                                        </p:tav>
                                        <p:tav tm="100000">
                                          <p:val>
                                            <p:strVal val="#ppt_x"/>
                                          </p:val>
                                        </p:tav>
                                      </p:tavLst>
                                    </p:anim>
                                    <p:anim calcmode="lin" valueType="num">
                                      <p:cBhvr additive="base">
                                        <p:cTn id="144" dur="500" fill="hold"/>
                                        <p:tgtEl>
                                          <p:spTgt spid="94"/>
                                        </p:tgtEl>
                                        <p:attrNameLst>
                                          <p:attrName>ppt_y</p:attrName>
                                        </p:attrNameLst>
                                      </p:cBhvr>
                                      <p:tavLst>
                                        <p:tav tm="0">
                                          <p:val>
                                            <p:strVal val="#ppt_y"/>
                                          </p:val>
                                        </p:tav>
                                        <p:tav tm="100000">
                                          <p:val>
                                            <p:strVal val="#ppt_y"/>
                                          </p:val>
                                        </p:tav>
                                      </p:tavLst>
                                    </p:anim>
                                  </p:childTnLst>
                                </p:cTn>
                              </p:par>
                              <p:par>
                                <p:cTn id="145" presetID="2" presetClass="entr" presetSubtype="2" fill="hold" grpId="0" nodeType="withEffect">
                                  <p:stCondLst>
                                    <p:cond delay="0"/>
                                  </p:stCondLst>
                                  <p:childTnLst>
                                    <p:set>
                                      <p:cBhvr>
                                        <p:cTn id="146" dur="1" fill="hold">
                                          <p:stCondLst>
                                            <p:cond delay="0"/>
                                          </p:stCondLst>
                                        </p:cTn>
                                        <p:tgtEl>
                                          <p:spTgt spid="95"/>
                                        </p:tgtEl>
                                        <p:attrNameLst>
                                          <p:attrName>style.visibility</p:attrName>
                                        </p:attrNameLst>
                                      </p:cBhvr>
                                      <p:to>
                                        <p:strVal val="visible"/>
                                      </p:to>
                                    </p:set>
                                    <p:anim calcmode="lin" valueType="num">
                                      <p:cBhvr additive="base">
                                        <p:cTn id="147" dur="500" fill="hold"/>
                                        <p:tgtEl>
                                          <p:spTgt spid="95"/>
                                        </p:tgtEl>
                                        <p:attrNameLst>
                                          <p:attrName>ppt_x</p:attrName>
                                        </p:attrNameLst>
                                      </p:cBhvr>
                                      <p:tavLst>
                                        <p:tav tm="0">
                                          <p:val>
                                            <p:strVal val="1+#ppt_w/2"/>
                                          </p:val>
                                        </p:tav>
                                        <p:tav tm="100000">
                                          <p:val>
                                            <p:strVal val="#ppt_x"/>
                                          </p:val>
                                        </p:tav>
                                      </p:tavLst>
                                    </p:anim>
                                    <p:anim calcmode="lin" valueType="num">
                                      <p:cBhvr additive="base">
                                        <p:cTn id="148" dur="500" fill="hold"/>
                                        <p:tgtEl>
                                          <p:spTgt spid="95"/>
                                        </p:tgtEl>
                                        <p:attrNameLst>
                                          <p:attrName>ppt_y</p:attrName>
                                        </p:attrNameLst>
                                      </p:cBhvr>
                                      <p:tavLst>
                                        <p:tav tm="0">
                                          <p:val>
                                            <p:strVal val="#ppt_y"/>
                                          </p:val>
                                        </p:tav>
                                        <p:tav tm="100000">
                                          <p:val>
                                            <p:strVal val="#ppt_y"/>
                                          </p:val>
                                        </p:tav>
                                      </p:tavLst>
                                    </p:anim>
                                  </p:childTnLst>
                                </p:cTn>
                              </p:par>
                              <p:par>
                                <p:cTn id="149" presetID="2" presetClass="entr" presetSubtype="2" fill="hold" grpId="0" nodeType="withEffect">
                                  <p:stCondLst>
                                    <p:cond delay="0"/>
                                  </p:stCondLst>
                                  <p:childTnLst>
                                    <p:set>
                                      <p:cBhvr>
                                        <p:cTn id="150" dur="1" fill="hold">
                                          <p:stCondLst>
                                            <p:cond delay="0"/>
                                          </p:stCondLst>
                                        </p:cTn>
                                        <p:tgtEl>
                                          <p:spTgt spid="96"/>
                                        </p:tgtEl>
                                        <p:attrNameLst>
                                          <p:attrName>style.visibility</p:attrName>
                                        </p:attrNameLst>
                                      </p:cBhvr>
                                      <p:to>
                                        <p:strVal val="visible"/>
                                      </p:to>
                                    </p:set>
                                    <p:anim calcmode="lin" valueType="num">
                                      <p:cBhvr additive="base">
                                        <p:cTn id="151" dur="500" fill="hold"/>
                                        <p:tgtEl>
                                          <p:spTgt spid="96"/>
                                        </p:tgtEl>
                                        <p:attrNameLst>
                                          <p:attrName>ppt_x</p:attrName>
                                        </p:attrNameLst>
                                      </p:cBhvr>
                                      <p:tavLst>
                                        <p:tav tm="0">
                                          <p:val>
                                            <p:strVal val="1+#ppt_w/2"/>
                                          </p:val>
                                        </p:tav>
                                        <p:tav tm="100000">
                                          <p:val>
                                            <p:strVal val="#ppt_x"/>
                                          </p:val>
                                        </p:tav>
                                      </p:tavLst>
                                    </p:anim>
                                    <p:anim calcmode="lin" valueType="num">
                                      <p:cBhvr additive="base">
                                        <p:cTn id="152" dur="500" fill="hold"/>
                                        <p:tgtEl>
                                          <p:spTgt spid="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3" grpId="0" animBg="1"/>
      <p:bldP spid="44" grpId="0" animBg="1"/>
      <p:bldP spid="45" grpId="0" animBg="1"/>
      <p:bldP spid="60" grpId="0" animBg="1"/>
      <p:bldP spid="61" grpId="0" animBg="1"/>
      <p:bldP spid="62" grpId="0" animBg="1"/>
      <p:bldP spid="63" grpId="0" animBg="1"/>
      <p:bldP spid="64" grpId="0" animBg="1"/>
      <p:bldP spid="67"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Моделът АКСТЪР </a:t>
            </a:r>
            <a:endParaRPr lang="bg-BG" dirty="0"/>
          </a:p>
        </p:txBody>
      </p:sp>
      <p:sp>
        <p:nvSpPr>
          <p:cNvPr id="3" name="Content Placeholder 2"/>
          <p:cNvSpPr>
            <a:spLocks noGrp="1"/>
          </p:cNvSpPr>
          <p:nvPr>
            <p:ph idx="1"/>
          </p:nvPr>
        </p:nvSpPr>
        <p:spPr>
          <a:xfrm>
            <a:off x="809997" y="2222286"/>
            <a:ext cx="7524003" cy="4383465"/>
          </a:xfrm>
        </p:spPr>
        <p:txBody>
          <a:bodyPr>
            <a:normAutofit fontScale="92500"/>
          </a:bodyPr>
          <a:lstStyle/>
          <a:p>
            <a:r>
              <a:rPr lang="bg-BG" sz="3200" dirty="0" smtClean="0"/>
              <a:t>Какво е интелигентен град?</a:t>
            </a:r>
          </a:p>
          <a:p>
            <a:pPr lvl="1"/>
            <a:r>
              <a:rPr lang="bg-BG" sz="2800" dirty="0" smtClean="0"/>
              <a:t>Интелигентни граждани</a:t>
            </a:r>
          </a:p>
          <a:p>
            <a:pPr lvl="1"/>
            <a:r>
              <a:rPr lang="bg-BG" sz="2800" dirty="0" smtClean="0"/>
              <a:t>Интелигентна администрация</a:t>
            </a:r>
          </a:p>
          <a:p>
            <a:pPr lvl="1"/>
            <a:r>
              <a:rPr lang="bg-BG" sz="2800" dirty="0" smtClean="0"/>
              <a:t>Интелигентна среда</a:t>
            </a:r>
          </a:p>
          <a:p>
            <a:r>
              <a:rPr lang="bg-BG" sz="3000" dirty="0" smtClean="0"/>
              <a:t>Как се постига?</a:t>
            </a:r>
          </a:p>
          <a:p>
            <a:pPr lvl="1"/>
            <a:r>
              <a:rPr lang="bg-BG" sz="2800" dirty="0" smtClean="0"/>
              <a:t>С обучение на гражданите и администрацията</a:t>
            </a:r>
          </a:p>
          <a:p>
            <a:pPr lvl="1"/>
            <a:r>
              <a:rPr lang="bg-BG" sz="2800" dirty="0" smtClean="0"/>
              <a:t>С програмни средства и технологии</a:t>
            </a:r>
          </a:p>
        </p:txBody>
      </p:sp>
    </p:spTree>
    <p:extLst>
      <p:ext uri="{BB962C8B-B14F-4D97-AF65-F5344CB8AC3E}">
        <p14:creationId xmlns:p14="http://schemas.microsoft.com/office/powerpoint/2010/main" val="2050876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Акцентът днес е</a:t>
            </a:r>
            <a:endParaRPr lang="bg-BG" dirty="0"/>
          </a:p>
        </p:txBody>
      </p:sp>
      <p:sp>
        <p:nvSpPr>
          <p:cNvPr id="3" name="Content Placeholder 2"/>
          <p:cNvSpPr>
            <a:spLocks noGrp="1"/>
          </p:cNvSpPr>
          <p:nvPr>
            <p:ph idx="1"/>
          </p:nvPr>
        </p:nvSpPr>
        <p:spPr>
          <a:xfrm>
            <a:off x="809997" y="2222286"/>
            <a:ext cx="7524003" cy="4383465"/>
          </a:xfrm>
        </p:spPr>
        <p:txBody>
          <a:bodyPr>
            <a:normAutofit/>
          </a:bodyPr>
          <a:lstStyle/>
          <a:p>
            <a:r>
              <a:rPr lang="bg-BG" sz="2800" dirty="0"/>
              <a:t>Интелигентна администрация, която се нуждае от: </a:t>
            </a:r>
          </a:p>
          <a:p>
            <a:pPr lvl="1">
              <a:buFont typeface="Courier New" panose="02070309020205020404" pitchFamily="49" charset="0"/>
              <a:buChar char="o"/>
            </a:pPr>
            <a:r>
              <a:rPr lang="bg-BG" sz="2800" dirty="0"/>
              <a:t>Инструменти (програмни продукти) за </a:t>
            </a:r>
            <a:r>
              <a:rPr lang="bg-BG" sz="2800" dirty="0" smtClean="0"/>
              <a:t>работа</a:t>
            </a:r>
          </a:p>
          <a:p>
            <a:pPr lvl="1">
              <a:buFont typeface="Courier New" panose="02070309020205020404" pitchFamily="49" charset="0"/>
              <a:buChar char="o"/>
            </a:pPr>
            <a:r>
              <a:rPr lang="bg-BG" sz="2800" dirty="0" smtClean="0"/>
              <a:t>Обучение </a:t>
            </a:r>
            <a:r>
              <a:rPr lang="bg-BG" sz="2800" dirty="0"/>
              <a:t>за работа с тях</a:t>
            </a:r>
          </a:p>
        </p:txBody>
      </p:sp>
    </p:spTree>
    <p:extLst>
      <p:ext uri="{BB962C8B-B14F-4D97-AF65-F5344CB8AC3E}">
        <p14:creationId xmlns:p14="http://schemas.microsoft.com/office/powerpoint/2010/main" val="1724778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z="3600" dirty="0" smtClean="0"/>
              <a:t>Платформа</a:t>
            </a:r>
            <a:r>
              <a:rPr lang="bg-BG" dirty="0" smtClean="0"/>
              <a:t> АКСТЪР</a:t>
            </a:r>
            <a:endParaRPr lang="bg-BG" dirty="0"/>
          </a:p>
        </p:txBody>
      </p:sp>
      <p:sp>
        <p:nvSpPr>
          <p:cNvPr id="3" name="Content Placeholder 2"/>
          <p:cNvSpPr>
            <a:spLocks noGrp="1"/>
          </p:cNvSpPr>
          <p:nvPr>
            <p:ph idx="1"/>
          </p:nvPr>
        </p:nvSpPr>
        <p:spPr>
          <a:xfrm>
            <a:off x="857622" y="2441362"/>
            <a:ext cx="7524003" cy="3636510"/>
          </a:xfrm>
        </p:spPr>
        <p:txBody>
          <a:bodyPr>
            <a:normAutofit/>
          </a:bodyPr>
          <a:lstStyle/>
          <a:p>
            <a:r>
              <a:rPr lang="bg-BG" sz="2800" dirty="0" smtClean="0"/>
              <a:t>Мощен комплект от библиотеки и инструменти, използващи съвременни технологии</a:t>
            </a:r>
          </a:p>
          <a:p>
            <a:r>
              <a:rPr lang="bg-BG" sz="2800" dirty="0" err="1" smtClean="0"/>
              <a:t>Изшлайфани</a:t>
            </a:r>
            <a:r>
              <a:rPr lang="bg-BG" sz="2800" dirty="0" smtClean="0"/>
              <a:t> през годините продукти, работещи в над 200 администрации</a:t>
            </a:r>
          </a:p>
          <a:p>
            <a:r>
              <a:rPr lang="bg-BG" sz="2800" dirty="0" smtClean="0"/>
              <a:t>Млад колектив с идеи, желание за работа, развитие и усъвършенстване</a:t>
            </a:r>
            <a:endParaRPr lang="en-US" sz="2800" dirty="0"/>
          </a:p>
        </p:txBody>
      </p:sp>
    </p:spTree>
    <p:extLst>
      <p:ext uri="{BB962C8B-B14F-4D97-AF65-F5344CB8AC3E}">
        <p14:creationId xmlns:p14="http://schemas.microsoft.com/office/powerpoint/2010/main" val="4107089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3563" y="506455"/>
            <a:ext cx="7524003" cy="970450"/>
          </a:xfrm>
        </p:spPr>
        <p:txBody>
          <a:bodyPr/>
          <a:lstStyle/>
          <a:p>
            <a:r>
              <a:rPr lang="bg-BG" sz="3600" dirty="0" smtClean="0"/>
              <a:t>АКСТЪР в СТОЛИЧНИ РАЙОНИ</a:t>
            </a:r>
            <a:endParaRPr lang="bg-BG" sz="3600" dirty="0"/>
          </a:p>
        </p:txBody>
      </p:sp>
      <p:sp>
        <p:nvSpPr>
          <p:cNvPr id="3" name="Content Placeholder 2"/>
          <p:cNvSpPr>
            <a:spLocks noGrp="1"/>
          </p:cNvSpPr>
          <p:nvPr>
            <p:ph idx="1"/>
          </p:nvPr>
        </p:nvSpPr>
        <p:spPr>
          <a:xfrm>
            <a:off x="809997" y="2222287"/>
            <a:ext cx="7937763" cy="1541993"/>
          </a:xfrm>
        </p:spPr>
        <p:txBody>
          <a:bodyPr numCol="2">
            <a:noAutofit/>
          </a:bodyPr>
          <a:lstStyle/>
          <a:p>
            <a:r>
              <a:rPr lang="bg-BG" sz="2400" dirty="0" smtClean="0"/>
              <a:t>ОФИС</a:t>
            </a:r>
            <a:endParaRPr lang="bg-BG" sz="2400" dirty="0"/>
          </a:p>
          <a:p>
            <a:r>
              <a:rPr lang="bg-BG" sz="2400" dirty="0" smtClean="0"/>
              <a:t>НАЕМИ</a:t>
            </a:r>
            <a:endParaRPr lang="bg-BG" sz="2400" dirty="0"/>
          </a:p>
          <a:p>
            <a:r>
              <a:rPr lang="bg-BG" sz="2400" dirty="0" smtClean="0"/>
              <a:t>КАСА</a:t>
            </a:r>
            <a:endParaRPr lang="bg-BG" sz="2400" dirty="0"/>
          </a:p>
          <a:p>
            <a:r>
              <a:rPr lang="bg-BG" sz="2400" dirty="0" smtClean="0"/>
              <a:t>ТЪРГОВИЯ</a:t>
            </a:r>
            <a:endParaRPr lang="bg-BG" sz="2400" dirty="0"/>
          </a:p>
          <a:p>
            <a:r>
              <a:rPr lang="en-US" sz="2400" dirty="0" smtClean="0"/>
              <a:t>CLOUD </a:t>
            </a:r>
            <a:r>
              <a:rPr lang="bg-BG" sz="2400" dirty="0" smtClean="0"/>
              <a:t>БЕКЪП</a:t>
            </a:r>
            <a:endParaRPr lang="bg-BG" sz="2400" dirty="0"/>
          </a:p>
          <a:p>
            <a:r>
              <a:rPr lang="bg-BG" sz="2400" dirty="0" smtClean="0"/>
              <a:t>КМЕТСТВА</a:t>
            </a:r>
          </a:p>
        </p:txBody>
      </p:sp>
      <p:sp>
        <p:nvSpPr>
          <p:cNvPr id="4" name="Rectangle 3"/>
          <p:cNvSpPr/>
          <p:nvPr/>
        </p:nvSpPr>
        <p:spPr>
          <a:xfrm>
            <a:off x="822960" y="3984784"/>
            <a:ext cx="7787640" cy="1569660"/>
          </a:xfrm>
          <a:prstGeom prst="rect">
            <a:avLst/>
          </a:prstGeom>
        </p:spPr>
        <p:txBody>
          <a:bodyPr wrap="square">
            <a:spAutoFit/>
          </a:bodyPr>
          <a:lstStyle/>
          <a:p>
            <a:pPr marL="342900" indent="-342900">
              <a:buFont typeface="Courier New" panose="02070309020205020404" pitchFamily="49" charset="0"/>
              <a:buChar char="o"/>
            </a:pPr>
            <a:r>
              <a:rPr lang="ru-RU" sz="2400" dirty="0" smtClean="0"/>
              <a:t>САНКЦИОННА ДЕЙНОСТ</a:t>
            </a:r>
          </a:p>
          <a:p>
            <a:pPr marL="342900" indent="-342900">
              <a:buFont typeface="Courier New" panose="02070309020205020404" pitchFamily="49" charset="0"/>
              <a:buChar char="o"/>
            </a:pPr>
            <a:r>
              <a:rPr lang="ru-RU" sz="2400" dirty="0" smtClean="0"/>
              <a:t>ОБЩИНСКИ ВЗЕМАНИЯ </a:t>
            </a:r>
          </a:p>
          <a:p>
            <a:pPr marL="342900" indent="-342900">
              <a:buFont typeface="Courier New" panose="02070309020205020404" pitchFamily="49" charset="0"/>
              <a:buChar char="o"/>
            </a:pPr>
            <a:r>
              <a:rPr lang="ru-RU" sz="2400" dirty="0" smtClean="0"/>
              <a:t>ЖИЛИЩНА КАРТОТЕКА</a:t>
            </a:r>
          </a:p>
          <a:p>
            <a:pPr marL="342900" indent="-342900">
              <a:buFont typeface="Courier New" panose="02070309020205020404" pitchFamily="49" charset="0"/>
              <a:buChar char="o"/>
            </a:pPr>
            <a:r>
              <a:rPr lang="ru-RU" sz="2400" dirty="0" smtClean="0"/>
              <a:t>ЕТАЖНА СОБСТВ</a:t>
            </a:r>
            <a:r>
              <a:rPr lang="bg-BG" sz="2400" dirty="0" smtClean="0"/>
              <a:t>ЕНОСТ</a:t>
            </a:r>
            <a:endParaRPr lang="bg-BG" sz="2400" dirty="0"/>
          </a:p>
        </p:txBody>
      </p:sp>
    </p:spTree>
    <p:extLst>
      <p:ext uri="{BB962C8B-B14F-4D97-AF65-F5344CB8AC3E}">
        <p14:creationId xmlns:p14="http://schemas.microsoft.com/office/powerpoint/2010/main" val="514153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8808" y="649330"/>
            <a:ext cx="7524003" cy="970450"/>
          </a:xfrm>
        </p:spPr>
        <p:txBody>
          <a:bodyPr>
            <a:normAutofit fontScale="90000"/>
          </a:bodyPr>
          <a:lstStyle/>
          <a:p>
            <a:r>
              <a:rPr lang="bg-BG" dirty="0" smtClean="0"/>
              <a:t>Интегрирана информационна система за </a:t>
            </a:r>
            <a:r>
              <a:rPr lang="bg-BG" dirty="0" err="1" smtClean="0"/>
              <a:t>район/община</a:t>
            </a:r>
            <a:endParaRPr lang="en-US" dirty="0"/>
          </a:p>
        </p:txBody>
      </p:sp>
      <p:pic>
        <p:nvPicPr>
          <p:cNvPr id="3" name="Picture 2"/>
          <p:cNvPicPr>
            <a:picLocks noChangeAspect="1"/>
          </p:cNvPicPr>
          <p:nvPr/>
        </p:nvPicPr>
        <p:blipFill>
          <a:blip r:embed="rId3"/>
          <a:stretch>
            <a:fillRect/>
          </a:stretch>
        </p:blipFill>
        <p:spPr>
          <a:xfrm>
            <a:off x="184882" y="2241708"/>
            <a:ext cx="6644541" cy="442608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z="3600" dirty="0" smtClean="0"/>
              <a:t>Интеграционни</a:t>
            </a:r>
            <a:r>
              <a:rPr lang="bg-BG" dirty="0" smtClean="0"/>
              <a:t> модули</a:t>
            </a:r>
            <a:endParaRPr lang="bg-BG" dirty="0"/>
          </a:p>
        </p:txBody>
      </p:sp>
      <p:sp>
        <p:nvSpPr>
          <p:cNvPr id="3" name="Content Placeholder 2"/>
          <p:cNvSpPr>
            <a:spLocks noGrp="1"/>
          </p:cNvSpPr>
          <p:nvPr>
            <p:ph idx="1"/>
          </p:nvPr>
        </p:nvSpPr>
        <p:spPr/>
        <p:txBody>
          <a:bodyPr>
            <a:normAutofit/>
          </a:bodyPr>
          <a:lstStyle/>
          <a:p>
            <a:r>
              <a:rPr lang="bg-BG" sz="2400" dirty="0" smtClean="0"/>
              <a:t>АКСТЪР КОМУНИКАТОР</a:t>
            </a:r>
            <a:endParaRPr lang="bg-BG" sz="2400" dirty="0"/>
          </a:p>
          <a:p>
            <a:r>
              <a:rPr lang="bg-BG" sz="2400" dirty="0" smtClean="0"/>
              <a:t>АКСТЪР е-ВРЪЧВАНЕ</a:t>
            </a:r>
          </a:p>
          <a:p>
            <a:r>
              <a:rPr lang="bg-BG" sz="2400" dirty="0" smtClean="0"/>
              <a:t>АКСТЪР </a:t>
            </a:r>
            <a:r>
              <a:rPr lang="en-US" sz="2400" dirty="0" smtClean="0"/>
              <a:t>REGIX</a:t>
            </a:r>
          </a:p>
          <a:p>
            <a:r>
              <a:rPr lang="bg-BG" sz="2400" dirty="0" smtClean="0"/>
              <a:t>АКСТЪР ИМОТЕН РЕГИСТЪР</a:t>
            </a:r>
            <a:endParaRPr lang="bg-BG" sz="2400" dirty="0"/>
          </a:p>
        </p:txBody>
      </p:sp>
    </p:spTree>
    <p:extLst>
      <p:ext uri="{BB962C8B-B14F-4D97-AF65-F5344CB8AC3E}">
        <p14:creationId xmlns:p14="http://schemas.microsoft.com/office/powerpoint/2010/main" val="6892939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Custom 3">
      <a:dk1>
        <a:srgbClr val="FFFFFF"/>
      </a:dk1>
      <a:lt1>
        <a:srgbClr val="2C3E50"/>
      </a:lt1>
      <a:dk2>
        <a:srgbClr val="FFFFFF"/>
      </a:dk2>
      <a:lt2>
        <a:srgbClr val="2C3E50"/>
      </a:lt2>
      <a:accent1>
        <a:srgbClr val="CEE6F6"/>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10119</TotalTime>
  <Words>3412</Words>
  <Application>Microsoft Office PowerPoint</Application>
  <PresentationFormat>On-screen Show (4:3)</PresentationFormat>
  <Paragraphs>225</Paragraphs>
  <Slides>21</Slides>
  <Notes>21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Calibri</vt:lpstr>
      <vt:lpstr>Candara</vt:lpstr>
      <vt:lpstr>Century Gothic</vt:lpstr>
      <vt:lpstr>Courier New</vt:lpstr>
      <vt:lpstr>Roboto</vt:lpstr>
      <vt:lpstr>Roboto Cn</vt:lpstr>
      <vt:lpstr>Trebuchet MS</vt:lpstr>
      <vt:lpstr>Wingdings</vt:lpstr>
      <vt:lpstr>Wingdings 2</vt:lpstr>
      <vt:lpstr>Quotable</vt:lpstr>
      <vt:lpstr>2020: Инструменти на интелигентната администрация</vt:lpstr>
      <vt:lpstr>Кои сме ние?</vt:lpstr>
      <vt:lpstr>PowerPoint Presentation</vt:lpstr>
      <vt:lpstr>Моделът АКСТЪР </vt:lpstr>
      <vt:lpstr>Акцентът днес е</vt:lpstr>
      <vt:lpstr>Платформа АКСТЪР</vt:lpstr>
      <vt:lpstr>АКСТЪР в СТОЛИЧНИ РАЙОНИ</vt:lpstr>
      <vt:lpstr>Интегрирана информационна система за район/община</vt:lpstr>
      <vt:lpstr>Интеграционни модули</vt:lpstr>
      <vt:lpstr>Статистика в Столична община</vt:lpstr>
      <vt:lpstr>PowerPoint Presentation</vt:lpstr>
      <vt:lpstr>PowerPoint Presentation</vt:lpstr>
      <vt:lpstr>PowerPoint Presentation</vt:lpstr>
      <vt:lpstr>Дейности по чистотата в Столичен инспекторат</vt:lpstr>
      <vt:lpstr>ДЕТСКИ ГРАДИНИ</vt:lpstr>
      <vt:lpstr>Добри практики</vt:lpstr>
      <vt:lpstr>Следващи стъпки</vt:lpstr>
      <vt:lpstr>Следващи стъпки</vt:lpstr>
      <vt:lpstr>Заключение</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Комплексни административни услуги с АКСТЪР</dc:title>
  <dc:creator>Victor Glavev</dc:creator>
  <cp:lastModifiedBy>Home</cp:lastModifiedBy>
  <cp:revision>409</cp:revision>
  <dcterms:created xsi:type="dcterms:W3CDTF">2015-03-06T13:18:58Z</dcterms:created>
  <dcterms:modified xsi:type="dcterms:W3CDTF">2020-03-04T21:15:14Z</dcterms:modified>
</cp:coreProperties>
</file>