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34" r:id="rId1"/>
  </p:sldMasterIdLst>
  <p:notesMasterIdLst>
    <p:notesMasterId r:id="rId20"/>
  </p:notesMasterIdLst>
  <p:handoutMasterIdLst>
    <p:handoutMasterId r:id="rId21"/>
  </p:handoutMasterIdLst>
  <p:sldIdLst>
    <p:sldId id="550" r:id="rId2"/>
    <p:sldId id="551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E"/>
    <a:srgbClr val="4F4F4F"/>
    <a:srgbClr val="F8F8F8"/>
    <a:srgbClr val="F5F5F5"/>
    <a:srgbClr val="D9FD67"/>
    <a:srgbClr val="1E768C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96154" autoAdjust="0"/>
  </p:normalViewPr>
  <p:slideViewPr>
    <p:cSldViewPr>
      <p:cViewPr varScale="1">
        <p:scale>
          <a:sx n="84" d="100"/>
          <a:sy n="84" d="100"/>
        </p:scale>
        <p:origin x="96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FB9711C-94AF-4C53-99E7-B83EC98DE00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536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F4391E8-EF25-49A6-A781-AD7389D89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577BC-909B-43FA-A81C-45343DEFC9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25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9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014E8-C293-4BD3-B7B8-15CDBF32A3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521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5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9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4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3B5B6-9297-4B5F-8B8F-FC97E2E75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6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0" descr="acstr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55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43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094688" cy="6676911"/>
            <a:chOff x="0" y="0"/>
            <a:chExt cx="9094688" cy="6676911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094688" cy="1277809"/>
              <a:chOff x="0" y="0"/>
              <a:chExt cx="9094688" cy="1277809"/>
            </a:xfrm>
          </p:grpSpPr>
          <p:pic>
            <p:nvPicPr>
              <p:cNvPr id="2" name="Picture 11" descr="bann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8129488" cy="127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14" descr="2M-TP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29488" y="44624"/>
                <a:ext cx="965200" cy="1233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0" y="1356884"/>
              <a:ext cx="909468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bg-BG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ТЕХНИЧЕСКИ УНИВЕРСИТЕТ – </a:t>
              </a:r>
              <a:r>
                <a:rPr lang="bg-BG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СОФИЯ  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    </a:t>
              </a:r>
              <a:r>
                <a:rPr lang="bg-BG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СОФТУЕРНА </a:t>
              </a:r>
              <a:r>
                <a:rPr lang="bg-BG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ГРУПА АКСТЪР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660" y="5661248"/>
              <a:ext cx="90340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19-та конференция по </a:t>
              </a:r>
              <a:r>
                <a:rPr lang="ru-RU" sz="24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е</a:t>
              </a: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-управление</a:t>
              </a:r>
            </a:p>
            <a:p>
              <a:pPr algn="ctr"/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"Е-УПРАВЛЕНИЕТО – УСЛУГИ ЗА ГРАЖДАНИТЕ"</a:t>
              </a:r>
            </a:p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8-9 </a:t>
              </a:r>
              <a:r>
                <a:rPr lang="bg-BG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Март 2018  • 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International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Business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School</a:t>
              </a:r>
              <a:r>
                <a:rPr lang="bg-B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 </a:t>
              </a:r>
              <a:r>
                <a:rPr lang="bg-BG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 •  София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59532" y="2406097"/>
              <a:ext cx="8496944" cy="1944216"/>
              <a:chOff x="359532" y="2406097"/>
              <a:chExt cx="8496944" cy="194421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59532" y="2406097"/>
                <a:ext cx="8496944" cy="19442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7544" y="2708920"/>
                <a:ext cx="828092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Електронно </a:t>
                </a:r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управление</a:t>
                </a:r>
                <a:r>
                  <a:rPr lang="en-US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с </a:t>
                </a:r>
                <a:endParaRPr lang="bg-BG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pPr algn="ctr"/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АКСТЪР </a:t>
                </a:r>
                <a:r>
                  <a:rPr lang="bg-BG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2018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62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3812" y="32875"/>
            <a:ext cx="7886700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Платформа </a:t>
            </a:r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АКСТЪР 2018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9512" y="1611726"/>
            <a:ext cx="8775165" cy="4993080"/>
            <a:chOff x="179512" y="1611726"/>
            <a:chExt cx="8775165" cy="4993080"/>
          </a:xfrm>
        </p:grpSpPr>
        <p:grpSp>
          <p:nvGrpSpPr>
            <p:cNvPr id="4" name="Group 3"/>
            <p:cNvGrpSpPr/>
            <p:nvPr/>
          </p:nvGrpSpPr>
          <p:grpSpPr>
            <a:xfrm>
              <a:off x="1115616" y="1611726"/>
              <a:ext cx="6984776" cy="772817"/>
              <a:chOff x="467544" y="2996952"/>
              <a:chExt cx="8208912" cy="93610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67544" y="2996952"/>
                <a:ext cx="8208912" cy="93610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5576" y="3176869"/>
                <a:ext cx="7632848" cy="52192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ОСНОВНИ ВЪЗМОЖНОСТИ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79512" y="3144849"/>
              <a:ext cx="2592288" cy="2446084"/>
              <a:chOff x="323528" y="4509120"/>
              <a:chExt cx="2592288" cy="56448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23528" y="4509120"/>
                <a:ext cx="2592288" cy="56448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5536" y="4548153"/>
                <a:ext cx="2446925" cy="49362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Съвременен документооборот, управление на административните процеси и управление на качеството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435296" y="3694742"/>
              <a:ext cx="2689873" cy="1452731"/>
              <a:chOff x="323528" y="4509120"/>
              <a:chExt cx="2592288" cy="65774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7543" y="4595528"/>
                <a:ext cx="2304257" cy="571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Обмен на данни вътре в администрацията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763234" y="3339371"/>
              <a:ext cx="2191443" cy="1507659"/>
              <a:chOff x="323528" y="4509120"/>
              <a:chExt cx="2592288" cy="64807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6641" y="4612896"/>
                <a:ext cx="2395158" cy="40223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Обмен на данни с останалите администрации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75390" y="5782775"/>
              <a:ext cx="4028658" cy="822031"/>
              <a:chOff x="323528" y="4509120"/>
              <a:chExt cx="2592288" cy="64807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7544" y="4569265"/>
                <a:ext cx="2304256" cy="53381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Управление на регистрите в администрацията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24094" y="5779394"/>
              <a:ext cx="3408835" cy="825412"/>
              <a:chOff x="323528" y="4509120"/>
              <a:chExt cx="2592288" cy="648072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7544" y="4563171"/>
                <a:ext cx="2304256" cy="5316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Обмен на данни с националните регистри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10" name="Down Arrow 9"/>
            <p:cNvSpPr/>
            <p:nvPr/>
          </p:nvSpPr>
          <p:spPr>
            <a:xfrm rot="1364926" flipH="1">
              <a:off x="1536711" y="2440716"/>
              <a:ext cx="313196" cy="702135"/>
            </a:xfrm>
            <a:prstGeom prst="downArrow">
              <a:avLst>
                <a:gd name="adj1" fmla="val 37650"/>
                <a:gd name="adj2" fmla="val 9538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9814514" flipH="1">
              <a:off x="7415343" y="2404075"/>
              <a:ext cx="326717" cy="933467"/>
            </a:xfrm>
            <a:prstGeom prst="downArrow">
              <a:avLst>
                <a:gd name="adj1" fmla="val 37650"/>
                <a:gd name="adj2" fmla="val 971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flipH="1">
              <a:off x="2987824" y="2411349"/>
              <a:ext cx="300078" cy="3304142"/>
            </a:xfrm>
            <a:prstGeom prst="downArrow">
              <a:avLst>
                <a:gd name="adj1" fmla="val 37650"/>
                <a:gd name="adj2" fmla="val 35198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flipH="1">
              <a:off x="4563713" y="2441130"/>
              <a:ext cx="302342" cy="1219098"/>
            </a:xfrm>
            <a:prstGeom prst="downArrow">
              <a:avLst>
                <a:gd name="adj1" fmla="val 37650"/>
                <a:gd name="adj2" fmla="val 17524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flipH="1">
              <a:off x="6265111" y="2441130"/>
              <a:ext cx="300078" cy="3304142"/>
            </a:xfrm>
            <a:prstGeom prst="downArrow">
              <a:avLst>
                <a:gd name="adj1" fmla="val 37650"/>
                <a:gd name="adj2" fmla="val 35198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223653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600" y="116632"/>
            <a:ext cx="8352928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АКСТЪР ОФИС – Документооборот</a:t>
            </a:r>
            <a:endParaRPr lang="bg-BG" sz="3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14722"/>
              </p:ext>
            </p:extLst>
          </p:nvPr>
        </p:nvGraphicFramePr>
        <p:xfrm>
          <a:off x="755576" y="1186606"/>
          <a:ext cx="7776864" cy="554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Visio" r:id="rId3" imgW="6658759" imgH="5872522" progId="Visio.Drawing.11">
                  <p:embed/>
                </p:oleObj>
              </mc:Choice>
              <mc:Fallback>
                <p:oleObj name="Visio" r:id="rId3" imgW="6658759" imgH="5872522" progId="Visio.Drawing.11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186606"/>
                        <a:ext cx="7776864" cy="554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916531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116632"/>
            <a:ext cx="7848872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АКСТЪР ОФИС – Интеграция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160687"/>
              </p:ext>
            </p:extLst>
          </p:nvPr>
        </p:nvGraphicFramePr>
        <p:xfrm>
          <a:off x="467545" y="1260951"/>
          <a:ext cx="7992888" cy="536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Visio" r:id="rId3" imgW="8746594" imgH="5872522" progId="Visio.Drawing.11">
                  <p:embed/>
                </p:oleObj>
              </mc:Choice>
              <mc:Fallback>
                <p:oleObj name="Visio" r:id="rId3" imgW="8746594" imgH="5872522" progId="Visio.Drawing.11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260951"/>
                        <a:ext cx="7992888" cy="536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138171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116632"/>
            <a:ext cx="7848872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Платформа АКСТЪР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32563"/>
              </p:ext>
            </p:extLst>
          </p:nvPr>
        </p:nvGraphicFramePr>
        <p:xfrm>
          <a:off x="323528" y="1628800"/>
          <a:ext cx="8389575" cy="492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Visio" r:id="rId3" imgW="10006860" imgH="5872522" progId="Visio.Drawing.11">
                  <p:embed/>
                </p:oleObj>
              </mc:Choice>
              <mc:Fallback>
                <p:oleObj name="Visio" r:id="rId3" imgW="10006860" imgH="5872522" progId="Visio.Drawing.11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628800"/>
                        <a:ext cx="8389575" cy="4928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420481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4282"/>
            <a:ext cx="9073008" cy="569371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187624" y="116632"/>
            <a:ext cx="7848872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Съвременен документооборот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00802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116632"/>
            <a:ext cx="7848872" cy="8640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Специфични общински регистри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4282"/>
            <a:ext cx="8375565" cy="56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453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3608" y="116632"/>
            <a:ext cx="8100392" cy="8640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Комуникация с граждани и фирми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801495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5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3608" y="116632"/>
            <a:ext cx="8100392" cy="8640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Акценти в АКСТЪР 2018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536" y="1628800"/>
            <a:ext cx="8280920" cy="48245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99288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Електронен обмен на документи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Изпълнение на регламент за защита на личните данни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Безхартиен документооборот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АКСТЪР ГИС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АКСТЪР ТСУ РЕГИСТРИ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АКСТЪР УЕБ УСЛУГИ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АКСТЪР УЕБ ОФИС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АКСТЪР Общински съвет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АКСТЪР Училища и детски градини</a:t>
            </a:r>
          </a:p>
          <a:p>
            <a:endParaRPr lang="bg-BG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bg-BG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Вземете си брошура от нашия щанд</a:t>
            </a:r>
            <a:endParaRPr lang="bg-BG" sz="21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755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429484" cy="6381328"/>
            <a:chOff x="0" y="0"/>
            <a:chExt cx="9429484" cy="638132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1838727"/>
              <a:chOff x="0" y="0"/>
              <a:chExt cx="9144000" cy="183872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0"/>
                <a:ext cx="9144000" cy="1357313"/>
                <a:chOff x="0" y="0"/>
                <a:chExt cx="9144000" cy="1357313"/>
              </a:xfrm>
            </p:grpSpPr>
            <p:pic>
              <p:nvPicPr>
                <p:cNvPr id="2" name="Picture 11" descr="banner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72438" cy="1350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" name="Picture 14" descr="2M-TP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997825" y="0"/>
                  <a:ext cx="1146175" cy="1357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0" y="1484784"/>
                <a:ext cx="9094688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bg-BG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ТЕХНИЧЕСКИ УНИВЕРСИТЕТ – </a:t>
                </a:r>
                <a:r>
                  <a:rPr lang="bg-BG" sz="1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СОФИЯ  </a:t>
                </a:r>
                <a:r>
                  <a:rPr lang="en-US" sz="1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    </a:t>
                </a:r>
                <a:r>
                  <a:rPr lang="bg-BG" sz="1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СОФТУЕРНА </a:t>
                </a:r>
                <a:r>
                  <a:rPr lang="bg-BG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ГРУПА АКСТЪР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492896"/>
              <a:ext cx="3093493" cy="31924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00309" y="4633650"/>
              <a:ext cx="4829175" cy="1015663"/>
            </a:xfrm>
            <a:prstGeom prst="rect">
              <a:avLst/>
            </a:prstGeom>
            <a:noFill/>
          </p:spPr>
          <p:txBody>
            <a:bodyPr wrap="square" rIns="72000" rtlCol="0">
              <a:spAutoFit/>
            </a:bodyPr>
            <a:lstStyle/>
            <a:p>
              <a:r>
                <a:rPr lang="ru-RU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http</a:t>
              </a:r>
              <a:r>
                <a:rPr lang="en-US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s</a:t>
              </a:r>
              <a:r>
                <a:rPr lang="ru-RU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://</a:t>
              </a:r>
              <a:r>
                <a:rPr lang="ru-RU" sz="20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auslugi.com </a:t>
              </a:r>
            </a:p>
            <a:p>
              <a:r>
                <a:rPr lang="ru-RU" sz="20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https://</a:t>
              </a:r>
              <a:r>
                <a:rPr lang="ru-RU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e-obp.eu</a:t>
              </a:r>
              <a:endParaRPr lang="en-US" sz="2000" dirty="0" smtClean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  <a:p>
              <a:r>
                <a:rPr lang="en-US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https://</a:t>
              </a:r>
              <a:r>
                <a:rPr lang="en-US" sz="20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www.kmetevij.com</a:t>
              </a:r>
              <a:endParaRPr lang="bg-BG" sz="2000" dirty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014" y="2603478"/>
              <a:ext cx="711838" cy="7118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370" y="3315316"/>
              <a:ext cx="665482" cy="6191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112" y="3978108"/>
              <a:ext cx="733998" cy="73399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00310" y="2664335"/>
              <a:ext cx="3591709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www.</a:t>
              </a:r>
              <a:r>
                <a:rPr lang="ru-RU" sz="32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acstre.com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991" y="3379201"/>
              <a:ext cx="1880218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ru-RU" sz="32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/</a:t>
              </a:r>
              <a:r>
                <a:rPr lang="ru-RU" sz="32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acstre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0309" y="4048384"/>
              <a:ext cx="1771369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@acstre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000" y="5661328"/>
              <a:ext cx="720000" cy="720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600309" y="5693767"/>
              <a:ext cx="1771369" cy="615553"/>
            </a:xfrm>
            <a:prstGeom prst="rect">
              <a:avLst/>
            </a:prstGeom>
          </p:spPr>
          <p:txBody>
            <a:bodyPr wrap="none" lIns="108000" tIns="0" rIns="0" bIns="0" anchor="ctr">
              <a:spAutoFit/>
            </a:bodyPr>
            <a:lstStyle/>
            <a:p>
              <a:r>
                <a:rPr lang="bg-BG" sz="20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(02) </a:t>
              </a:r>
              <a:r>
                <a:rPr lang="bg-BG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965-24-24 </a:t>
              </a:r>
              <a:endParaRPr lang="en-US" sz="2000" dirty="0" smtClean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  <a:p>
              <a:r>
                <a:rPr lang="bg-BG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(</a:t>
              </a:r>
              <a:r>
                <a:rPr lang="bg-BG" sz="20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02) </a:t>
              </a:r>
              <a:r>
                <a:rPr lang="bg-BG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965-</a:t>
              </a:r>
              <a:r>
                <a:rPr lang="en-US" sz="2000" dirty="0" smtClean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34-69</a:t>
              </a:r>
              <a:endParaRPr lang="bg-BG" sz="2000" dirty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112" y="4789028"/>
              <a:ext cx="762106" cy="800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80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272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Съдържание на презентацията</a:t>
            </a: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5096" y="1830420"/>
            <a:ext cx="7929352" cy="4527894"/>
            <a:chOff x="675096" y="1830420"/>
            <a:chExt cx="7929352" cy="452789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3" name="Group 12"/>
            <p:cNvGrpSpPr/>
            <p:nvPr/>
          </p:nvGrpSpPr>
          <p:grpSpPr>
            <a:xfrm>
              <a:off x="675096" y="1830420"/>
              <a:ext cx="7929352" cy="864096"/>
              <a:chOff x="675096" y="1830420"/>
              <a:chExt cx="7929352" cy="864096"/>
            </a:xfrm>
            <a:solidFill>
              <a:srgbClr val="F8F8F8"/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675096" y="1830420"/>
                <a:ext cx="7929352" cy="864096"/>
              </a:xfrm>
              <a:prstGeom prst="roundRect">
                <a:avLst/>
              </a:prstGeom>
              <a:grpFill/>
              <a:ln w="19050"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7104" y="2047605"/>
                <a:ext cx="7602368" cy="430887"/>
              </a:xfrm>
              <a:prstGeom prst="rect">
                <a:avLst/>
              </a:prstGeom>
              <a:grpFill/>
              <a:ln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Проблеми в архитектурата на </a:t>
                </a:r>
                <a:r>
                  <a:rPr lang="bg-BG" sz="22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</a:t>
                </a:r>
                <a:r>
                  <a:rPr lang="bg-BG" sz="2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-управлението</a:t>
                </a:r>
                <a:endParaRPr lang="bg-BG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03648" y="3071830"/>
              <a:ext cx="6402080" cy="864096"/>
              <a:chOff x="1403648" y="3071830"/>
              <a:chExt cx="6402080" cy="864096"/>
            </a:xfrm>
            <a:solidFill>
              <a:srgbClr val="F8F8F8"/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1403648" y="3071830"/>
                <a:ext cx="6402080" cy="864096"/>
              </a:xfrm>
              <a:prstGeom prst="roundRect">
                <a:avLst/>
              </a:prstGeom>
              <a:grpFill/>
              <a:ln w="19050"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47665" y="3280652"/>
                <a:ext cx="5832648" cy="430887"/>
              </a:xfrm>
              <a:prstGeom prst="rect">
                <a:avLst/>
              </a:prstGeom>
              <a:grpFill/>
              <a:ln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Архитектура на система „АКСТЪР</a:t>
                </a:r>
                <a:r>
                  <a:rPr lang="bg-BG" sz="2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“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16177" y="4283024"/>
              <a:ext cx="5464136" cy="864096"/>
              <a:chOff x="1916177" y="4283024"/>
              <a:chExt cx="5464136" cy="864096"/>
            </a:xfrm>
            <a:solidFill>
              <a:srgbClr val="F8F8F8"/>
            </a:solidFill>
          </p:grpSpPr>
          <p:sp>
            <p:nvSpPr>
              <p:cNvPr id="7" name="Rounded Rectangle 6"/>
              <p:cNvSpPr/>
              <p:nvPr/>
            </p:nvSpPr>
            <p:spPr>
              <a:xfrm>
                <a:off x="1916177" y="4283024"/>
                <a:ext cx="5464136" cy="864096"/>
              </a:xfrm>
              <a:prstGeom prst="roundRect">
                <a:avLst/>
              </a:prstGeom>
              <a:grpFill/>
              <a:ln w="19050"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18937" y="4484644"/>
                <a:ext cx="5014433" cy="430887"/>
              </a:xfrm>
              <a:prstGeom prst="rect">
                <a:avLst/>
              </a:prstGeom>
              <a:grpFill/>
              <a:ln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Нови </a:t>
                </a:r>
                <a:r>
                  <a:rPr lang="bg-BG" sz="2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програми „АКСТЪР“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411760" y="5494218"/>
              <a:ext cx="4442050" cy="864096"/>
              <a:chOff x="2411760" y="5494218"/>
              <a:chExt cx="4442050" cy="864096"/>
            </a:xfrm>
            <a:solidFill>
              <a:srgbClr val="F8F8F8"/>
            </a:solidFill>
          </p:grpSpPr>
          <p:sp>
            <p:nvSpPr>
              <p:cNvPr id="8" name="Rounded Rectangle 7"/>
              <p:cNvSpPr/>
              <p:nvPr/>
            </p:nvSpPr>
            <p:spPr>
              <a:xfrm>
                <a:off x="2411760" y="5494218"/>
                <a:ext cx="4442050" cy="864096"/>
              </a:xfrm>
              <a:prstGeom prst="roundRect">
                <a:avLst/>
              </a:prstGeom>
              <a:grpFill/>
              <a:ln w="19050"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21152" y="5689797"/>
                <a:ext cx="3804204" cy="430887"/>
              </a:xfrm>
              <a:prstGeom prst="rect">
                <a:avLst/>
              </a:prstGeom>
              <a:grpFill/>
              <a:ln>
                <a:solidFill>
                  <a:srgbClr val="007CBE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Добри </a:t>
                </a:r>
                <a:r>
                  <a:rPr lang="bg-BG" sz="2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практик</a:t>
                </a:r>
                <a:r>
                  <a:rPr lang="bg-BG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и</a:t>
                </a:r>
                <a:endParaRPr lang="bg-BG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80717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5330" y="32875"/>
            <a:ext cx="7886700" cy="1047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Софтуерна група АКСТЪР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1556792"/>
            <a:ext cx="8496944" cy="4896544"/>
            <a:chOff x="251520" y="1556792"/>
            <a:chExt cx="8496944" cy="4896544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1556792"/>
              <a:ext cx="8496944" cy="4896544"/>
            </a:xfrm>
            <a:prstGeom prst="roundRect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1887210"/>
              <a:ext cx="8136904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200" b="1" dirty="0">
                  <a:solidFill>
                    <a:srgbClr val="4F4F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Звено към Технически университет - София</a:t>
              </a:r>
            </a:p>
            <a:p>
              <a:endParaRPr lang="bg-BG" sz="1600" dirty="0" smtClean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  <a:p>
              <a:r>
                <a:rPr lang="bg-BG" sz="2200" b="1" dirty="0" smtClean="0">
                  <a:solidFill>
                    <a:srgbClr val="4F4F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Основни дейности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bg-BG" sz="20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Разработване на софтуерни продукти, подпомагащи ежедневната работа на служителите в администрациите</a:t>
              </a:r>
            </a:p>
            <a:p>
              <a:pPr lvl="1"/>
              <a:endParaRPr lang="bg-BG" sz="700" dirty="0" smtClean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bg-BG" sz="20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Обучение на талантливи студенти</a:t>
              </a:r>
            </a:p>
            <a:p>
              <a:endParaRPr lang="bg-BG" sz="1600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  <a:p>
              <a:r>
                <a:rPr lang="bg-BG" sz="2200" b="1" dirty="0" smtClean="0">
                  <a:solidFill>
                    <a:srgbClr val="4F4F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Натрупан опит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bg-BG" sz="20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Повече от 25 години разработка на софтуер със съвременни ИТ средства</a:t>
              </a:r>
            </a:p>
            <a:p>
              <a:pPr lvl="1"/>
              <a:endParaRPr lang="bg-BG" sz="700" dirty="0" smtClean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bg-BG" sz="20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Богато портфолио с над 30 програмни продукта, внедрени в повече от 200 администрации с потребители между 10 и 100 души всяка</a:t>
              </a:r>
              <a:endParaRPr lang="en-US" sz="2000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149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5330" y="32875"/>
            <a:ext cx="7886700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Проблеми в </a:t>
            </a:r>
            <a:r>
              <a:rPr lang="bg-BG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е</a:t>
            </a:r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-управление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8062" y="1394403"/>
            <a:ext cx="8843908" cy="5256584"/>
            <a:chOff x="148062" y="1394403"/>
            <a:chExt cx="8843908" cy="5256584"/>
          </a:xfrm>
        </p:grpSpPr>
        <p:grpSp>
          <p:nvGrpSpPr>
            <p:cNvPr id="7" name="Group 6"/>
            <p:cNvGrpSpPr/>
            <p:nvPr/>
          </p:nvGrpSpPr>
          <p:grpSpPr>
            <a:xfrm>
              <a:off x="148062" y="1394403"/>
              <a:ext cx="8843908" cy="5256584"/>
              <a:chOff x="179512" y="1603648"/>
              <a:chExt cx="8640960" cy="464204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79512" y="1603648"/>
                <a:ext cx="8336160" cy="4337248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1912" y="1756048"/>
                <a:ext cx="8336160" cy="4337248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84312" y="1908448"/>
                <a:ext cx="8336160" cy="4337248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7001" y="1883441"/>
              <a:ext cx="8197988" cy="466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bg-BG" sz="24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Реализирани са скъпоструващи проекти, </a:t>
              </a:r>
              <a:r>
                <a:rPr lang="bg-BG" sz="24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без да се постигнат</a:t>
              </a:r>
              <a:r>
                <a:rPr lang="bg-BG" sz="24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 оптимални резултати от тях</a:t>
              </a:r>
              <a:r>
                <a:rPr lang="bg-BG" sz="22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 </a:t>
              </a:r>
              <a:endParaRPr lang="bg-BG" sz="2200" dirty="0" smtClean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Всеки нов проект </a:t>
              </a:r>
              <a:r>
                <a:rPr lang="ru-RU" sz="22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би </a:t>
              </a:r>
              <a:r>
                <a:rPr lang="ru-RU" sz="2200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трябвало да подобри и улесни работата на служителите,  </a:t>
              </a:r>
              <a:r>
                <a:rPr lang="ru-RU" sz="22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но крайният му ефект понякога е доста спорен</a:t>
              </a:r>
              <a:endParaRPr lang="ru-RU" sz="2200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Основният проблем: При разработването на централизирани системи не се предвиждат средства за </a:t>
              </a:r>
              <a:r>
                <a:rPr lang="ru-RU" sz="2200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интеграция на АИС на администрациите </a:t>
              </a:r>
              <a:r>
                <a:rPr lang="ru-RU" sz="2200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с мотивите: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Администрацията е длъжна „по закон“ ...  да се интегрира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„Ние ще им предоставим безплатни модули“, а  ... а те сами ще се интегрират, ... за да избегнат санкции 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endParaRPr lang="en-US" sz="2200" dirty="0" smtClean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  <a:p>
              <a:pPr algn="just"/>
              <a:endParaRPr lang="bg-BG" sz="700" dirty="0" smtClean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107"/>
            <a:ext cx="1299670" cy="74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19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3608" y="32875"/>
            <a:ext cx="7886700" cy="9478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Визия АКСТЪР за </a:t>
            </a:r>
            <a:r>
              <a:rPr lang="bg-BG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е</a:t>
            </a:r>
            <a:r>
              <a:rPr lang="bg-BG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-управление</a:t>
            </a:r>
            <a:endParaRPr lang="bg-BG" sz="34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18" y="35107"/>
            <a:ext cx="1150412" cy="65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683568" y="1700808"/>
            <a:ext cx="7920880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96967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ПЛАТФОРМА НА СЛУЖИТЕЛЯ</a:t>
            </a:r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2" name="Straight Arrow Connector 21"/>
          <p:cNvCxnSpPr>
            <a:endCxn id="6" idx="0"/>
          </p:cNvCxnSpPr>
          <p:nvPr/>
        </p:nvCxnSpPr>
        <p:spPr>
          <a:xfrm flipH="1">
            <a:off x="1547664" y="2708920"/>
            <a:ext cx="576064" cy="100811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0"/>
          </p:cNvCxnSpPr>
          <p:nvPr/>
        </p:nvCxnSpPr>
        <p:spPr>
          <a:xfrm>
            <a:off x="6791332" y="2708920"/>
            <a:ext cx="881077" cy="100218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7" idx="0"/>
          </p:cNvCxnSpPr>
          <p:nvPr/>
        </p:nvCxnSpPr>
        <p:spPr>
          <a:xfrm flipH="1">
            <a:off x="2575578" y="2708920"/>
            <a:ext cx="1780398" cy="259228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9" idx="0"/>
          </p:cNvCxnSpPr>
          <p:nvPr/>
        </p:nvCxnSpPr>
        <p:spPr>
          <a:xfrm>
            <a:off x="4752020" y="2721480"/>
            <a:ext cx="2052228" cy="257972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51520" y="3717032"/>
            <a:ext cx="2592288" cy="1008112"/>
            <a:chOff x="251520" y="3717032"/>
            <a:chExt cx="2592288" cy="1008112"/>
          </a:xfrm>
        </p:grpSpPr>
        <p:sp>
          <p:nvSpPr>
            <p:cNvPr id="6" name="Rounded Rectangle 5"/>
            <p:cNvSpPr/>
            <p:nvPr/>
          </p:nvSpPr>
          <p:spPr>
            <a:xfrm>
              <a:off x="251520" y="3717032"/>
              <a:ext cx="2592288" cy="10081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1402" y="3759423"/>
              <a:ext cx="2361306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Получаване и отчитане на възложени задачи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5180" y="5301208"/>
            <a:ext cx="3560796" cy="1224136"/>
            <a:chOff x="1043608" y="5157192"/>
            <a:chExt cx="3096344" cy="1368152"/>
          </a:xfrm>
        </p:grpSpPr>
        <p:sp>
          <p:nvSpPr>
            <p:cNvPr id="7" name="Rounded Rectangle 6"/>
            <p:cNvSpPr/>
            <p:nvPr/>
          </p:nvSpPr>
          <p:spPr>
            <a:xfrm>
              <a:off x="1043608" y="5157192"/>
              <a:ext cx="3096344" cy="13681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15616" y="5325016"/>
              <a:ext cx="2880320" cy="10319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Достъп до централизирани регистри и </a:t>
              </a:r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получаване </a:t>
              </a:r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на </a:t>
              </a:r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необходимите </a:t>
              </a:r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данни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0330" y="3711103"/>
            <a:ext cx="2584158" cy="1008112"/>
            <a:chOff x="6380330" y="3711103"/>
            <a:chExt cx="2584158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6380330" y="3711103"/>
              <a:ext cx="2584158" cy="10081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1292" y="3759423"/>
              <a:ext cx="2461188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Извършване на всички дейности, касаещи работата му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48064" y="5301208"/>
            <a:ext cx="3312368" cy="1224136"/>
            <a:chOff x="5364088" y="5157192"/>
            <a:chExt cx="2880320" cy="1368152"/>
          </a:xfrm>
        </p:grpSpPr>
        <p:sp>
          <p:nvSpPr>
            <p:cNvPr id="9" name="Rounded Rectangle 8"/>
            <p:cNvSpPr/>
            <p:nvPr/>
          </p:nvSpPr>
          <p:spPr>
            <a:xfrm>
              <a:off x="5364088" y="5157192"/>
              <a:ext cx="2880320" cy="13681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74338" y="5325015"/>
              <a:ext cx="2626054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Предоставяне и/или получаване на данни от други администрации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0548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1804" y="32875"/>
            <a:ext cx="7886700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Архитектура на </a:t>
            </a:r>
            <a:r>
              <a:rPr lang="bg-BG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е</a:t>
            </a:r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-управление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3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332314"/>
              </p:ext>
            </p:extLst>
          </p:nvPr>
        </p:nvGraphicFramePr>
        <p:xfrm>
          <a:off x="683568" y="1473125"/>
          <a:ext cx="7714168" cy="4908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Visio" r:id="rId3" imgW="7495784" imgH="4769209" progId="Visio.Drawing.11">
                  <p:embed/>
                </p:oleObj>
              </mc:Choice>
              <mc:Fallback>
                <p:oleObj name="Visio" r:id="rId3" imgW="7495784" imgH="4769209" progId="Visio.Drawing.11">
                  <p:embed/>
                  <p:pic>
                    <p:nvPicPr>
                      <p:cNvPr id="7" name="Content Placeholder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73125"/>
                        <a:ext cx="7714168" cy="4908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8866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Palatino Linotype" panose="02040502050505030304" pitchFamily="18" charset="0"/>
              </a:rPr>
              <a:t>(С) АКСТЪР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544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9796" y="32875"/>
            <a:ext cx="7886700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Акценти в предлагания модел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528" y="1556792"/>
            <a:ext cx="8496944" cy="864096"/>
            <a:chOff x="323528" y="1556792"/>
            <a:chExt cx="8496944" cy="864096"/>
          </a:xfrm>
        </p:grpSpPr>
        <p:sp>
          <p:nvSpPr>
            <p:cNvPr id="3" name="Rounded Rectangle 2"/>
            <p:cNvSpPr/>
            <p:nvPr/>
          </p:nvSpPr>
          <p:spPr>
            <a:xfrm>
              <a:off x="323528" y="1556792"/>
              <a:ext cx="8496944" cy="8640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1568986"/>
              <a:ext cx="8064896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Национално изградените системи предоставят </a:t>
              </a:r>
              <a:r>
                <a:rPr lang="bg-BG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само данни </a:t>
              </a:r>
              <a:r>
                <a:rPr lang="bg-BG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през програмен интерфейс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1520" y="2996952"/>
            <a:ext cx="8568952" cy="3786158"/>
            <a:chOff x="251520" y="2996952"/>
            <a:chExt cx="8568952" cy="3786158"/>
          </a:xfrm>
        </p:grpSpPr>
        <p:grpSp>
          <p:nvGrpSpPr>
            <p:cNvPr id="8" name="Group 7"/>
            <p:cNvGrpSpPr/>
            <p:nvPr/>
          </p:nvGrpSpPr>
          <p:grpSpPr>
            <a:xfrm>
              <a:off x="611560" y="2996952"/>
              <a:ext cx="7920880" cy="936104"/>
              <a:chOff x="467544" y="2996952"/>
              <a:chExt cx="8208912" cy="93610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67544" y="2996952"/>
                <a:ext cx="8208912" cy="93610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55576" y="3140968"/>
                <a:ext cx="7632848" cy="70788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Платформата на администрацията </a:t>
                </a:r>
                <a:r>
                  <a:rPr lang="bg-BG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управлява пет групи </a:t>
                </a:r>
                <a:r>
                  <a:rPr lang="bg-BG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системи</a:t>
                </a: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51520" y="4509120"/>
              <a:ext cx="2592288" cy="648072"/>
              <a:chOff x="323528" y="4509120"/>
              <a:chExt cx="2592288" cy="64807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7544" y="4628455"/>
                <a:ext cx="2304256" cy="38472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Документооборот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419872" y="4993174"/>
              <a:ext cx="2304256" cy="648072"/>
              <a:chOff x="323528" y="4509120"/>
              <a:chExt cx="2592288" cy="64807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7544" y="4628455"/>
                <a:ext cx="2304256" cy="38472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Базови системи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444208" y="4496779"/>
              <a:ext cx="2376264" cy="648072"/>
              <a:chOff x="323528" y="4509120"/>
              <a:chExt cx="2592288" cy="64807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7544" y="4628455"/>
                <a:ext cx="2304256" cy="38472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Уеб системи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89486" y="5986667"/>
              <a:ext cx="3322474" cy="796443"/>
              <a:chOff x="323528" y="4509120"/>
              <a:chExt cx="2592288" cy="79644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7544" y="4628455"/>
                <a:ext cx="2304256" cy="67710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Спомагателни системи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508104" y="5986667"/>
              <a:ext cx="2304256" cy="648072"/>
              <a:chOff x="323528" y="4509120"/>
              <a:chExt cx="2592288" cy="648072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23528" y="4509120"/>
                <a:ext cx="25922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7544" y="4628455"/>
                <a:ext cx="2304256" cy="38472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1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Интерфейси</a:t>
                </a:r>
                <a:endPara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24" name="Down Arrow 23"/>
            <p:cNvSpPr/>
            <p:nvPr/>
          </p:nvSpPr>
          <p:spPr>
            <a:xfrm rot="1364926" flipH="1">
              <a:off x="1626552" y="3973922"/>
              <a:ext cx="370063" cy="482460"/>
            </a:xfrm>
            <a:prstGeom prst="downArrow">
              <a:avLst>
                <a:gd name="adj1" fmla="val 37650"/>
                <a:gd name="adj2" fmla="val 72416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19814514" flipH="1">
              <a:off x="7027482" y="3981164"/>
              <a:ext cx="370063" cy="482460"/>
            </a:xfrm>
            <a:prstGeom prst="downArrow">
              <a:avLst>
                <a:gd name="adj1" fmla="val 37650"/>
                <a:gd name="adj2" fmla="val 72416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1364926" flipH="1">
              <a:off x="3020259" y="3951377"/>
              <a:ext cx="370063" cy="2017567"/>
            </a:xfrm>
            <a:prstGeom prst="downArrow">
              <a:avLst>
                <a:gd name="adj1" fmla="val 37650"/>
                <a:gd name="adj2" fmla="val 204808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 rot="19824140" flipH="1">
              <a:off x="5860067" y="3912277"/>
              <a:ext cx="370063" cy="2106158"/>
            </a:xfrm>
            <a:prstGeom prst="downArrow">
              <a:avLst>
                <a:gd name="adj1" fmla="val 37650"/>
                <a:gd name="adj2" fmla="val 204109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flipH="1">
              <a:off x="4297864" y="4028181"/>
              <a:ext cx="370063" cy="869867"/>
            </a:xfrm>
            <a:prstGeom prst="downArrow">
              <a:avLst>
                <a:gd name="adj1" fmla="val 37650"/>
                <a:gd name="adj2" fmla="val 147786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31078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9796" y="32875"/>
            <a:ext cx="7886700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Акценти в предлагания модел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- II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490" y="4941168"/>
            <a:ext cx="7920880" cy="936104"/>
            <a:chOff x="467544" y="2996952"/>
            <a:chExt cx="8208912" cy="936104"/>
          </a:xfrm>
        </p:grpSpPr>
        <p:sp>
          <p:nvSpPr>
            <p:cNvPr id="6" name="Rounded Rectangle 5"/>
            <p:cNvSpPr/>
            <p:nvPr/>
          </p:nvSpPr>
          <p:spPr>
            <a:xfrm>
              <a:off x="467544" y="2996952"/>
              <a:ext cx="8208912" cy="93610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0202" y="3068960"/>
              <a:ext cx="7632848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Всяка заявка за данни в локалната или облачната система се регистрира в платформата</a:t>
              </a:r>
              <a:endPara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1781450"/>
            <a:ext cx="8496944" cy="2437374"/>
            <a:chOff x="323528" y="1781450"/>
            <a:chExt cx="8496944" cy="2437374"/>
          </a:xfrm>
        </p:grpSpPr>
        <p:grpSp>
          <p:nvGrpSpPr>
            <p:cNvPr id="5" name="Group 4"/>
            <p:cNvGrpSpPr/>
            <p:nvPr/>
          </p:nvGrpSpPr>
          <p:grpSpPr>
            <a:xfrm>
              <a:off x="323528" y="1781450"/>
              <a:ext cx="8496944" cy="648072"/>
              <a:chOff x="323528" y="1556792"/>
              <a:chExt cx="8496944" cy="64807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23528" y="1556792"/>
                <a:ext cx="8496944" cy="64807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67544" y="1620166"/>
                <a:ext cx="8064896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Осигурена е възможност за обмен на данни</a:t>
                </a:r>
                <a:endPara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56497" y="3152592"/>
              <a:ext cx="3827471" cy="1066232"/>
              <a:chOff x="323528" y="4509120"/>
              <a:chExt cx="2592288" cy="62568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23528" y="4509120"/>
                <a:ext cx="2592288" cy="62568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7758" y="4620619"/>
                <a:ext cx="2304256" cy="3784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 различните подсистеми вътре в администрацията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88024" y="3132876"/>
              <a:ext cx="3843995" cy="1064404"/>
              <a:chOff x="323528" y="4509120"/>
              <a:chExt cx="2592288" cy="1064404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23528" y="4509120"/>
                <a:ext cx="2592288" cy="10644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23231" y="4711171"/>
                <a:ext cx="2438220" cy="6463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 националните подсистеми, предоставящи облачни услуги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35" name="Down Arrow 34"/>
            <p:cNvSpPr/>
            <p:nvPr/>
          </p:nvSpPr>
          <p:spPr>
            <a:xfrm rot="1364926" flipH="1">
              <a:off x="2308434" y="2454202"/>
              <a:ext cx="370063" cy="651452"/>
            </a:xfrm>
            <a:prstGeom prst="downArrow">
              <a:avLst>
                <a:gd name="adj1" fmla="val 37650"/>
                <a:gd name="adj2" fmla="val 945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 rot="19814514" flipH="1">
              <a:off x="6328876" y="2455887"/>
              <a:ext cx="370063" cy="666434"/>
            </a:xfrm>
            <a:prstGeom prst="downArrow">
              <a:avLst>
                <a:gd name="adj1" fmla="val 37650"/>
                <a:gd name="adj2" fmla="val 954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9969188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3812" y="32875"/>
            <a:ext cx="7886700" cy="1047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Как може да се постигне ?</a:t>
            </a:r>
            <a:endParaRPr lang="bg-BG" sz="35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1556792"/>
            <a:ext cx="8185424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1784429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Необходимо условие: Държавата да поиска!!</a:t>
            </a:r>
            <a:endParaRPr lang="en-US" sz="2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7544" y="5005189"/>
            <a:ext cx="8257432" cy="1448147"/>
            <a:chOff x="5237162" y="3041171"/>
            <a:chExt cx="3367286" cy="3124133"/>
          </a:xfrm>
        </p:grpSpPr>
        <p:sp>
          <p:nvSpPr>
            <p:cNvPr id="15" name="Rounded Rectangle 14"/>
            <p:cNvSpPr/>
            <p:nvPr/>
          </p:nvSpPr>
          <p:spPr>
            <a:xfrm>
              <a:off x="5237162" y="3041171"/>
              <a:ext cx="3367286" cy="312413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0645" y="3449075"/>
              <a:ext cx="28803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Финансирането е пряко свързано с постигнатия резултат от </a:t>
              </a:r>
            </a:p>
            <a:p>
              <a:pPr algn="ctr"/>
              <a:r>
                <a:rPr lang="bg-BG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фирмите и от администраци</a:t>
              </a:r>
              <a:endParaRPr lang="bg-BG" sz="2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7544" y="2840547"/>
            <a:ext cx="8257432" cy="2148627"/>
            <a:chOff x="536306" y="3041171"/>
            <a:chExt cx="4513016" cy="3454892"/>
          </a:xfrm>
        </p:grpSpPr>
        <p:sp>
          <p:nvSpPr>
            <p:cNvPr id="18" name="Rounded Rectangle 17"/>
            <p:cNvSpPr/>
            <p:nvPr/>
          </p:nvSpPr>
          <p:spPr>
            <a:xfrm>
              <a:off x="536306" y="3041171"/>
              <a:ext cx="4513016" cy="334015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CBE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314" y="3264409"/>
              <a:ext cx="3963686" cy="32316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Създават се конкретни интерфейси за обмен на данни</a:t>
              </a:r>
            </a:p>
            <a:p>
              <a:pPr marL="342900" indent="-342900" algn="ctr">
                <a:buFont typeface="Wingdings" panose="05000000000000000000" pitchFamily="2" charset="2"/>
                <a:buChar char="§"/>
              </a:pPr>
              <a:r>
                <a:rPr lang="bg-BG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на между административно ниво (напр. СЕОС в.1 )</a:t>
              </a:r>
            </a:p>
            <a:p>
              <a:pPr marL="342900" indent="-342900" algn="ctr">
                <a:buFont typeface="Wingdings" panose="05000000000000000000" pitchFamily="2" charset="2"/>
                <a:buChar char="§"/>
              </a:pPr>
              <a:r>
                <a:rPr lang="bg-BG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на ниво администрация </a:t>
              </a:r>
              <a:endParaRPr lang="bg-BG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endParaRPr>
            </a:p>
            <a:p>
              <a:pPr algn="ctr"/>
              <a:r>
                <a:rPr lang="bg-BG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(</a:t>
              </a:r>
              <a:r>
                <a:rPr lang="bg-BG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между отделни </a:t>
              </a:r>
              <a:r>
                <a:rPr lang="bg-BG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rPr>
                <a:t>подсистеми) –</a:t>
              </a:r>
              <a:r>
                <a:rPr lang="bg-BG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време </a:t>
              </a:r>
              <a:r>
                <a:rPr lang="bg-BG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е</a:t>
              </a:r>
              <a:r>
                <a:rPr lang="bg-BG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!</a:t>
              </a:r>
              <a:endParaRPr lang="bg-BG" sz="2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136789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507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Palatino Linotype</vt:lpstr>
      <vt:lpstr>Wingdings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2012-03-03T08:50:02Z</dcterms:created>
  <dcterms:modified xsi:type="dcterms:W3CDTF">2018-03-07T15:23:56Z</dcterms:modified>
</cp:coreProperties>
</file>